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sldIdLst>
    <p:sldId id="256" r:id="rId3"/>
    <p:sldId id="293" r:id="rId4"/>
    <p:sldId id="298" r:id="rId5"/>
    <p:sldId id="257" r:id="rId6"/>
    <p:sldId id="263" r:id="rId8"/>
    <p:sldId id="264" r:id="rId9"/>
    <p:sldId id="265" r:id="rId10"/>
    <p:sldId id="267" r:id="rId11"/>
    <p:sldId id="269" r:id="rId12"/>
    <p:sldId id="270" r:id="rId13"/>
    <p:sldId id="271" r:id="rId14"/>
    <p:sldId id="272" r:id="rId15"/>
    <p:sldId id="273" r:id="rId16"/>
    <p:sldId id="274" r:id="rId17"/>
    <p:sldId id="279" r:id="rId18"/>
    <p:sldId id="280" r:id="rId19"/>
    <p:sldId id="281" r:id="rId20"/>
    <p:sldId id="282" r:id="rId21"/>
    <p:sldId id="283" r:id="rId22"/>
    <p:sldId id="292" r:id="rId23"/>
    <p:sldId id="300" r:id="rId24"/>
    <p:sldId id="287" r:id="rId25"/>
    <p:sldId id="288" r:id="rId26"/>
    <p:sldId id="289" r:id="rId27"/>
    <p:sldId id="290" r:id="rId28"/>
    <p:sldId id="291" r:id="rId29"/>
    <p:sldId id="297" r:id="rId30"/>
    <p:sldId id="260" r:id="rId31"/>
  </p:sldIdLst>
  <p:sldSz cx="12192000" cy="6858000"/>
  <p:notesSz cx="6858000" cy="9144000"/>
  <p:custDataLst>
    <p:tags r:id="rId3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5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87935"/>
    <a:srgbClr val="313B47"/>
    <a:srgbClr val="323A45"/>
    <a:srgbClr val="F77B34"/>
    <a:srgbClr val="2C333F"/>
    <a:srgbClr val="2F3744"/>
    <a:srgbClr val="DCDCDC"/>
    <a:srgbClr val="F0F0F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60"/>
        <p:guide pos="3855"/>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5" Type="http://schemas.openxmlformats.org/officeDocument/2006/relationships/tags" Target="tags/tag65.xml"/><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tags" Target="../tags/tag62.xml"/><Relationship Id="rId17" Type="http://schemas.openxmlformats.org/officeDocument/2006/relationships/tags" Target="../tags/tag61.xml"/><Relationship Id="rId16" Type="http://schemas.openxmlformats.org/officeDocument/2006/relationships/tags" Target="../tags/tag60.xml"/><Relationship Id="rId15" Type="http://schemas.openxmlformats.org/officeDocument/2006/relationships/tags" Target="../tags/tag59.xml"/><Relationship Id="rId14" Type="http://schemas.openxmlformats.org/officeDocument/2006/relationships/tags" Target="../tags/tag58.xml"/><Relationship Id="rId13" Type="http://schemas.openxmlformats.org/officeDocument/2006/relationships/tags" Target="../tags/tag57.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4"/>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8"/>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12.xml"/><Relationship Id="rId4" Type="http://schemas.openxmlformats.org/officeDocument/2006/relationships/image" Target="../media/image23.png"/><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12.xml"/><Relationship Id="rId4" Type="http://schemas.openxmlformats.org/officeDocument/2006/relationships/image" Target="../media/image26.png"/><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12.xml"/><Relationship Id="rId4" Type="http://schemas.openxmlformats.org/officeDocument/2006/relationships/image" Target="../media/image29.png"/><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12.xml"/><Relationship Id="rId4" Type="http://schemas.openxmlformats.org/officeDocument/2006/relationships/image" Target="../media/image32.png"/><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12.xml"/><Relationship Id="rId4" Type="http://schemas.openxmlformats.org/officeDocument/2006/relationships/image" Target="../media/image35.png"/><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12.xml"/><Relationship Id="rId4" Type="http://schemas.openxmlformats.org/officeDocument/2006/relationships/image" Target="../media/image38.png"/><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12.xml"/><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12.xml"/><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5.xml"/><Relationship Id="rId5" Type="http://schemas.openxmlformats.org/officeDocument/2006/relationships/slideLayout" Target="../slideLayouts/slideLayout12.xml"/><Relationship Id="rId4" Type="http://schemas.openxmlformats.org/officeDocument/2006/relationships/image" Target="../media/image45.png"/><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12.xml"/><Relationship Id="rId2" Type="http://schemas.openxmlformats.org/officeDocument/2006/relationships/image" Target="../media/image46.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12.xml"/><Relationship Id="rId2" Type="http://schemas.openxmlformats.org/officeDocument/2006/relationships/image" Target="../media/image47.png"/><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openxmlformats.org/officeDocument/2006/relationships/image" Target="../media/image52.png"/><Relationship Id="rId5" Type="http://schemas.openxmlformats.org/officeDocument/2006/relationships/image" Target="../media/image4.png"/><Relationship Id="rId4" Type="http://schemas.openxmlformats.org/officeDocument/2006/relationships/image" Target="../media/image51.png"/><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48.png"/></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12.xml"/><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image" Target="../media/image4.png"/></Relationships>
</file>

<file path=ppt/slides/_rels/slide23.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12.xml"/><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12.xml"/><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5" Type="http://schemas.openxmlformats.org/officeDocument/2006/relationships/notesSlide" Target="../notesSlides/notesSlide21.xml"/><Relationship Id="rId4" Type="http://schemas.openxmlformats.org/officeDocument/2006/relationships/slideLayout" Target="../slideLayouts/slideLayout12.xml"/><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image" Target="../media/image4.png"/></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22.xml"/><Relationship Id="rId4" Type="http://schemas.openxmlformats.org/officeDocument/2006/relationships/slideLayout" Target="../slideLayouts/slideLayout12.xml"/><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4.png"/><Relationship Id="rId1" Type="http://schemas.openxmlformats.org/officeDocument/2006/relationships/image" Target="../media/image63.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6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4.pn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2.xml"/><Relationship Id="rId4" Type="http://schemas.openxmlformats.org/officeDocument/2006/relationships/image" Target="../media/image7.png"/><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12.xml"/><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2.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12.xml"/><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2.xml"/><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12.xml"/><Relationship Id="rId4" Type="http://schemas.openxmlformats.org/officeDocument/2006/relationships/image" Target="../media/image20.png"/><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a:stretch>
            <a:fillRect/>
          </a:stretch>
        </p:blipFill>
        <p:spPr>
          <a:xfrm>
            <a:off x="0" y="635"/>
            <a:ext cx="12192000" cy="6857365"/>
          </a:xfrm>
          <a:prstGeom prst="rect">
            <a:avLst/>
          </a:prstGeom>
        </p:spPr>
      </p:pic>
      <p:sp>
        <p:nvSpPr>
          <p:cNvPr id="2" name="标题 1"/>
          <p:cNvSpPr>
            <a:spLocks noGrp="1"/>
          </p:cNvSpPr>
          <p:nvPr>
            <p:ph type="ctrTitle"/>
            <p:custDataLst>
              <p:tags r:id="rId2"/>
            </p:custDataLst>
          </p:nvPr>
        </p:nvSpPr>
        <p:spPr>
          <a:xfrm>
            <a:off x="64135" y="1762125"/>
            <a:ext cx="6241415" cy="2225040"/>
          </a:xfrm>
        </p:spPr>
        <p:txBody>
          <a:bodyPr/>
          <a:p>
            <a:r>
              <a:rPr lang="zh-CN" altLang="zh-CN" b="1">
                <a:solidFill>
                  <a:schemeClr val="bg1"/>
                </a:solidFill>
                <a:effectLst>
                  <a:outerShdw blurRad="50800" dist="38100" dir="2700000" algn="tl" rotWithShape="0">
                    <a:prstClr val="black">
                      <a:alpha val="40000"/>
                    </a:prstClr>
                  </a:outerShdw>
                </a:effectLst>
              </a:rPr>
              <a:t>广东安胜仪器</a:t>
            </a:r>
            <a:br>
              <a:rPr lang="zh-CN" altLang="zh-CN" b="1">
                <a:solidFill>
                  <a:schemeClr val="bg1"/>
                </a:solidFill>
                <a:effectLst>
                  <a:outerShdw blurRad="50800" dist="38100" dir="2700000" algn="tl" rotWithShape="0">
                    <a:prstClr val="black">
                      <a:alpha val="40000"/>
                    </a:prstClr>
                  </a:outerShdw>
                </a:effectLst>
              </a:rPr>
            </a:br>
            <a:r>
              <a:rPr lang="zh-CN" altLang="zh-CN" b="1">
                <a:solidFill>
                  <a:schemeClr val="bg1"/>
                </a:solidFill>
                <a:effectLst>
                  <a:outerShdw blurRad="50800" dist="38100" dir="2700000" algn="tl" rotWithShape="0">
                    <a:prstClr val="black">
                      <a:alpha val="40000"/>
                    </a:prstClr>
                  </a:outerShdw>
                </a:effectLst>
              </a:rPr>
              <a:t>有限公司</a:t>
            </a:r>
            <a:endParaRPr lang="zh-CN" altLang="zh-CN" b="1">
              <a:solidFill>
                <a:schemeClr val="bg1"/>
              </a:solidFill>
              <a:effectLst>
                <a:outerShdw blurRad="50800" dist="38100" dir="2700000" algn="tl" rotWithShape="0">
                  <a:prstClr val="black">
                    <a:alpha val="40000"/>
                  </a:prstClr>
                </a:outerShdw>
              </a:effectLst>
            </a:endParaRPr>
          </a:p>
        </p:txBody>
      </p:sp>
      <p:sp>
        <p:nvSpPr>
          <p:cNvPr id="8" name="文本框 7"/>
          <p:cNvSpPr txBox="1"/>
          <p:nvPr/>
        </p:nvSpPr>
        <p:spPr>
          <a:xfrm>
            <a:off x="1042035" y="5228590"/>
            <a:ext cx="4286250" cy="398780"/>
          </a:xfrm>
          <a:prstGeom prst="rect">
            <a:avLst/>
          </a:prstGeom>
          <a:noFill/>
        </p:spPr>
        <p:txBody>
          <a:bodyPr wrap="square" rtlCol="0">
            <a:spAutoFit/>
          </a:bodyPr>
          <a:p>
            <a:pPr algn="ctr"/>
            <a:r>
              <a:rPr lang="en-US" altLang="zh-CN" sz="2000">
                <a:solidFill>
                  <a:srgbClr val="F87935"/>
                </a:solidFill>
                <a:effectLst>
                  <a:reflection blurRad="6350" stA="55000" endA="300" endPos="45500" dir="5400000" sy="-100000" algn="bl" rotWithShape="0"/>
                </a:effectLst>
                <a:latin typeface="标准粗黑" panose="02000503000000000000" charset="-122"/>
                <a:ea typeface="标准粗黑" panose="02000503000000000000" charset="-122"/>
                <a:cs typeface="标准粗黑" panose="02000503000000000000" charset="-122"/>
              </a:rPr>
              <a:t>————</a:t>
            </a:r>
            <a:r>
              <a:rPr lang="zh-CN" altLang="en-US" sz="2000">
                <a:solidFill>
                  <a:srgbClr val="F87935"/>
                </a:solidFill>
                <a:effectLst>
                  <a:reflection blurRad="6350" stA="55000" endA="300" endPos="45500" dir="5400000" sy="-100000" algn="bl" rotWithShape="0"/>
                </a:effectLst>
                <a:latin typeface="标准粗黑" panose="02000503000000000000" charset="-122"/>
                <a:ea typeface="标准粗黑" panose="02000503000000000000" charset="-122"/>
                <a:cs typeface="标准粗黑" panose="02000503000000000000" charset="-122"/>
              </a:rPr>
              <a:t>安胜仪器</a:t>
            </a:r>
            <a:r>
              <a:rPr lang="en-US" altLang="zh-CN" sz="2000">
                <a:solidFill>
                  <a:srgbClr val="F87935"/>
                </a:solidFill>
                <a:effectLst>
                  <a:reflection blurRad="6350" stA="55000" endA="300" endPos="45500" dir="5400000" sy="-100000" algn="bl" rotWithShape="0"/>
                </a:effectLst>
                <a:latin typeface="标准粗黑" panose="02000503000000000000" charset="-122"/>
                <a:ea typeface="标准粗黑" panose="02000503000000000000" charset="-122"/>
                <a:cs typeface="标准粗黑" panose="02000503000000000000" charset="-122"/>
              </a:rPr>
              <a:t> </a:t>
            </a:r>
            <a:r>
              <a:rPr lang="zh-CN" altLang="en-US" sz="2000">
                <a:solidFill>
                  <a:srgbClr val="F87935"/>
                </a:solidFill>
                <a:effectLst>
                  <a:reflection blurRad="6350" stA="55000" endA="300" endPos="45500" dir="5400000" sy="-100000" algn="bl" rotWithShape="0"/>
                </a:effectLst>
                <a:latin typeface="标准粗黑" panose="02000503000000000000" charset="-122"/>
                <a:ea typeface="标准粗黑" panose="02000503000000000000" charset="-122"/>
                <a:cs typeface="标准粗黑" panose="02000503000000000000" charset="-122"/>
              </a:rPr>
              <a:t>，实验更惬意！</a:t>
            </a:r>
            <a:endParaRPr lang="zh-CN" altLang="en-US" sz="2000">
              <a:solidFill>
                <a:srgbClr val="F87935"/>
              </a:solidFill>
              <a:effectLst>
                <a:reflection blurRad="6350" stA="55000" endA="300" endPos="45500" dir="5400000" sy="-100000" algn="bl" rotWithShape="0"/>
              </a:effectLst>
              <a:latin typeface="标准粗黑" panose="02000503000000000000" charset="-122"/>
              <a:ea typeface="标准粗黑" panose="02000503000000000000" charset="-122"/>
              <a:cs typeface="标准粗黑" panose="02000503000000000000" charset="-122"/>
            </a:endParaRPr>
          </a:p>
        </p:txBody>
      </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791845" y="1888490"/>
            <a:ext cx="5400040" cy="4331970"/>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1578228" y="827627"/>
            <a:ext cx="3448684"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l"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无尘无氧化烘箱</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pic>
        <p:nvPicPr>
          <p:cNvPr id="2" name="图片 1"/>
          <p:cNvPicPr>
            <a:picLocks noChangeAspect="1"/>
          </p:cNvPicPr>
          <p:nvPr/>
        </p:nvPicPr>
        <p:blipFill>
          <a:blip r:embed="rId2"/>
          <a:stretch>
            <a:fillRect/>
          </a:stretch>
        </p:blipFill>
        <p:spPr>
          <a:xfrm>
            <a:off x="1071880" y="2433320"/>
            <a:ext cx="2129790" cy="3246755"/>
          </a:xfrm>
          <a:prstGeom prst="rect">
            <a:avLst/>
          </a:prstGeom>
        </p:spPr>
      </p:pic>
      <p:pic>
        <p:nvPicPr>
          <p:cNvPr id="3" name="图片 2"/>
          <p:cNvPicPr>
            <a:picLocks noChangeAspect="1"/>
          </p:cNvPicPr>
          <p:nvPr/>
        </p:nvPicPr>
        <p:blipFill>
          <a:blip r:embed="rId3"/>
          <a:stretch>
            <a:fillRect/>
          </a:stretch>
        </p:blipFill>
        <p:spPr>
          <a:xfrm>
            <a:off x="3709670" y="2477770"/>
            <a:ext cx="2261235" cy="3208655"/>
          </a:xfrm>
          <a:prstGeom prst="rect">
            <a:avLst/>
          </a:prstGeom>
        </p:spPr>
      </p:pic>
      <p:pic>
        <p:nvPicPr>
          <p:cNvPr id="6" name="图片 5"/>
          <p:cNvPicPr>
            <a:picLocks noChangeAspect="1"/>
          </p:cNvPicPr>
          <p:nvPr/>
        </p:nvPicPr>
        <p:blipFill>
          <a:blip r:embed="rId4"/>
          <a:stretch>
            <a:fillRect/>
          </a:stretch>
        </p:blipFill>
        <p:spPr>
          <a:xfrm>
            <a:off x="7435850" y="802640"/>
            <a:ext cx="3970020" cy="541782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436880" y="1840865"/>
            <a:ext cx="5132070" cy="4331970"/>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1578228" y="827627"/>
            <a:ext cx="3448684"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l"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氮气烘箱</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pic>
        <p:nvPicPr>
          <p:cNvPr id="2" name="图片 1"/>
          <p:cNvPicPr>
            <a:picLocks noChangeAspect="1"/>
          </p:cNvPicPr>
          <p:nvPr/>
        </p:nvPicPr>
        <p:blipFill>
          <a:blip r:embed="rId2"/>
          <a:stretch>
            <a:fillRect/>
          </a:stretch>
        </p:blipFill>
        <p:spPr>
          <a:xfrm>
            <a:off x="574040" y="2607310"/>
            <a:ext cx="2016125" cy="3199765"/>
          </a:xfrm>
          <a:prstGeom prst="rect">
            <a:avLst/>
          </a:prstGeom>
        </p:spPr>
      </p:pic>
      <p:pic>
        <p:nvPicPr>
          <p:cNvPr id="3" name="图片 2"/>
          <p:cNvPicPr>
            <a:picLocks noChangeAspect="1"/>
          </p:cNvPicPr>
          <p:nvPr/>
        </p:nvPicPr>
        <p:blipFill>
          <a:blip r:embed="rId3"/>
          <a:stretch>
            <a:fillRect/>
          </a:stretch>
        </p:blipFill>
        <p:spPr>
          <a:xfrm>
            <a:off x="2908300" y="2091055"/>
            <a:ext cx="2402205" cy="3954780"/>
          </a:xfrm>
          <a:prstGeom prst="rect">
            <a:avLst/>
          </a:prstGeom>
        </p:spPr>
      </p:pic>
      <p:pic>
        <p:nvPicPr>
          <p:cNvPr id="4" name="图片 3"/>
          <p:cNvPicPr>
            <a:picLocks noChangeAspect="1"/>
          </p:cNvPicPr>
          <p:nvPr/>
        </p:nvPicPr>
        <p:blipFill>
          <a:blip r:embed="rId4"/>
          <a:stretch>
            <a:fillRect/>
          </a:stretch>
        </p:blipFill>
        <p:spPr>
          <a:xfrm>
            <a:off x="5974080" y="793115"/>
            <a:ext cx="5835650" cy="537972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835025" y="1520190"/>
            <a:ext cx="4274820" cy="4652645"/>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1578228" y="673957"/>
            <a:ext cx="3448684"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l"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大型工业烘箱</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pic>
        <p:nvPicPr>
          <p:cNvPr id="3" name="图片 2"/>
          <p:cNvPicPr>
            <a:picLocks noChangeAspect="1"/>
          </p:cNvPicPr>
          <p:nvPr/>
        </p:nvPicPr>
        <p:blipFill>
          <a:blip r:embed="rId2"/>
          <a:stretch>
            <a:fillRect/>
          </a:stretch>
        </p:blipFill>
        <p:spPr>
          <a:xfrm>
            <a:off x="1695450" y="4089400"/>
            <a:ext cx="2552700" cy="2011680"/>
          </a:xfrm>
          <a:prstGeom prst="rect">
            <a:avLst/>
          </a:prstGeom>
        </p:spPr>
      </p:pic>
      <p:pic>
        <p:nvPicPr>
          <p:cNvPr id="4" name="图片 3"/>
          <p:cNvPicPr>
            <a:picLocks noChangeAspect="1"/>
          </p:cNvPicPr>
          <p:nvPr/>
        </p:nvPicPr>
        <p:blipFill>
          <a:blip r:embed="rId3"/>
          <a:stretch>
            <a:fillRect/>
          </a:stretch>
        </p:blipFill>
        <p:spPr>
          <a:xfrm>
            <a:off x="1588770" y="1609090"/>
            <a:ext cx="2659380" cy="2278380"/>
          </a:xfrm>
          <a:prstGeom prst="rect">
            <a:avLst/>
          </a:prstGeom>
        </p:spPr>
      </p:pic>
      <p:pic>
        <p:nvPicPr>
          <p:cNvPr id="7" name="图片 6"/>
          <p:cNvPicPr>
            <a:picLocks noChangeAspect="1"/>
          </p:cNvPicPr>
          <p:nvPr/>
        </p:nvPicPr>
        <p:blipFill>
          <a:blip r:embed="rId4"/>
          <a:stretch>
            <a:fillRect/>
          </a:stretch>
        </p:blipFill>
        <p:spPr>
          <a:xfrm>
            <a:off x="5977890" y="915035"/>
            <a:ext cx="5455920" cy="52578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436880" y="1840865"/>
            <a:ext cx="5400040" cy="4331970"/>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1335658" y="827627"/>
            <a:ext cx="3448684"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ctr"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压力烘箱</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pic>
        <p:nvPicPr>
          <p:cNvPr id="2" name="图片 1"/>
          <p:cNvPicPr>
            <a:picLocks noChangeAspect="1"/>
          </p:cNvPicPr>
          <p:nvPr/>
        </p:nvPicPr>
        <p:blipFill>
          <a:blip r:embed="rId2"/>
          <a:stretch>
            <a:fillRect/>
          </a:stretch>
        </p:blipFill>
        <p:spPr>
          <a:xfrm>
            <a:off x="602615" y="2533650"/>
            <a:ext cx="2139315" cy="2890520"/>
          </a:xfrm>
          <a:prstGeom prst="rect">
            <a:avLst/>
          </a:prstGeom>
        </p:spPr>
      </p:pic>
      <p:pic>
        <p:nvPicPr>
          <p:cNvPr id="3" name="图片 2"/>
          <p:cNvPicPr>
            <a:picLocks noChangeAspect="1"/>
          </p:cNvPicPr>
          <p:nvPr/>
        </p:nvPicPr>
        <p:blipFill>
          <a:blip r:embed="rId3"/>
          <a:stretch>
            <a:fillRect/>
          </a:stretch>
        </p:blipFill>
        <p:spPr>
          <a:xfrm>
            <a:off x="3319780" y="2396490"/>
            <a:ext cx="2177415" cy="3028315"/>
          </a:xfrm>
          <a:prstGeom prst="rect">
            <a:avLst/>
          </a:prstGeom>
        </p:spPr>
      </p:pic>
      <p:pic>
        <p:nvPicPr>
          <p:cNvPr id="4" name="图片 3"/>
          <p:cNvPicPr>
            <a:picLocks noChangeAspect="1"/>
          </p:cNvPicPr>
          <p:nvPr/>
        </p:nvPicPr>
        <p:blipFill>
          <a:blip r:embed="rId4"/>
          <a:stretch>
            <a:fillRect/>
          </a:stretch>
        </p:blipFill>
        <p:spPr>
          <a:xfrm>
            <a:off x="7476490" y="1029335"/>
            <a:ext cx="3802380" cy="51435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317500" y="1840865"/>
            <a:ext cx="5814695" cy="4331970"/>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1872233" y="827627"/>
            <a:ext cx="3448684"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l"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高温试验箱</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pic>
        <p:nvPicPr>
          <p:cNvPr id="3" name="图片 2"/>
          <p:cNvPicPr>
            <a:picLocks noChangeAspect="1"/>
          </p:cNvPicPr>
          <p:nvPr/>
        </p:nvPicPr>
        <p:blipFill>
          <a:blip r:embed="rId2"/>
          <a:stretch>
            <a:fillRect/>
          </a:stretch>
        </p:blipFill>
        <p:spPr>
          <a:xfrm>
            <a:off x="438150" y="2785110"/>
            <a:ext cx="2209800" cy="3114675"/>
          </a:xfrm>
          <a:prstGeom prst="rect">
            <a:avLst/>
          </a:prstGeom>
        </p:spPr>
      </p:pic>
      <p:pic>
        <p:nvPicPr>
          <p:cNvPr id="4" name="图片 3"/>
          <p:cNvPicPr>
            <a:picLocks noChangeAspect="1"/>
          </p:cNvPicPr>
          <p:nvPr/>
        </p:nvPicPr>
        <p:blipFill>
          <a:blip r:embed="rId3"/>
          <a:stretch>
            <a:fillRect/>
          </a:stretch>
        </p:blipFill>
        <p:spPr>
          <a:xfrm>
            <a:off x="2905760" y="2701925"/>
            <a:ext cx="3108325" cy="3148330"/>
          </a:xfrm>
          <a:prstGeom prst="rect">
            <a:avLst/>
          </a:prstGeom>
        </p:spPr>
      </p:pic>
      <p:pic>
        <p:nvPicPr>
          <p:cNvPr id="6" name="图片 5"/>
          <p:cNvPicPr>
            <a:picLocks noChangeAspect="1"/>
          </p:cNvPicPr>
          <p:nvPr/>
        </p:nvPicPr>
        <p:blipFill>
          <a:blip r:embed="rId4"/>
          <a:stretch>
            <a:fillRect/>
          </a:stretch>
        </p:blipFill>
        <p:spPr>
          <a:xfrm>
            <a:off x="6654800" y="826770"/>
            <a:ext cx="5219700" cy="534162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436880" y="1840865"/>
            <a:ext cx="5400040" cy="4331970"/>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1578228" y="827627"/>
            <a:ext cx="3448684"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l"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恒温恒湿试验箱</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pic>
        <p:nvPicPr>
          <p:cNvPr id="2" name="图片 1"/>
          <p:cNvPicPr>
            <a:picLocks noChangeAspect="1"/>
          </p:cNvPicPr>
          <p:nvPr/>
        </p:nvPicPr>
        <p:blipFill>
          <a:blip r:embed="rId2"/>
          <a:stretch>
            <a:fillRect/>
          </a:stretch>
        </p:blipFill>
        <p:spPr>
          <a:xfrm>
            <a:off x="521970" y="2853690"/>
            <a:ext cx="2581910" cy="2886710"/>
          </a:xfrm>
          <a:prstGeom prst="rect">
            <a:avLst/>
          </a:prstGeom>
        </p:spPr>
      </p:pic>
      <p:pic>
        <p:nvPicPr>
          <p:cNvPr id="3" name="图片 2"/>
          <p:cNvPicPr>
            <a:picLocks noChangeAspect="1"/>
          </p:cNvPicPr>
          <p:nvPr/>
        </p:nvPicPr>
        <p:blipFill>
          <a:blip r:embed="rId3"/>
          <a:stretch>
            <a:fillRect/>
          </a:stretch>
        </p:blipFill>
        <p:spPr>
          <a:xfrm>
            <a:off x="3375025" y="2331085"/>
            <a:ext cx="2461260" cy="3406775"/>
          </a:xfrm>
          <a:prstGeom prst="rect">
            <a:avLst/>
          </a:prstGeom>
        </p:spPr>
      </p:pic>
      <p:pic>
        <p:nvPicPr>
          <p:cNvPr id="6" name="图片 5"/>
          <p:cNvPicPr>
            <a:picLocks noChangeAspect="1"/>
          </p:cNvPicPr>
          <p:nvPr/>
        </p:nvPicPr>
        <p:blipFill>
          <a:blip r:embed="rId4"/>
          <a:stretch>
            <a:fillRect/>
          </a:stretch>
        </p:blipFill>
        <p:spPr>
          <a:xfrm>
            <a:off x="6931660" y="800735"/>
            <a:ext cx="4770120" cy="53721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436880" y="1840865"/>
            <a:ext cx="5400040" cy="4331970"/>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1282318" y="826992"/>
            <a:ext cx="3448684"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ctr"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老化房</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pic>
        <p:nvPicPr>
          <p:cNvPr id="2" name="图片 1"/>
          <p:cNvPicPr>
            <a:picLocks noChangeAspect="1"/>
          </p:cNvPicPr>
          <p:nvPr/>
        </p:nvPicPr>
        <p:blipFill>
          <a:blip r:embed="rId2"/>
          <a:srcRect r="8026"/>
          <a:stretch>
            <a:fillRect/>
          </a:stretch>
        </p:blipFill>
        <p:spPr>
          <a:xfrm>
            <a:off x="641985" y="2856865"/>
            <a:ext cx="5043805" cy="2605405"/>
          </a:xfrm>
          <a:prstGeom prst="rect">
            <a:avLst/>
          </a:prstGeom>
        </p:spPr>
      </p:pic>
      <p:pic>
        <p:nvPicPr>
          <p:cNvPr id="3" name="图片 2"/>
          <p:cNvPicPr>
            <a:picLocks noChangeAspect="1"/>
          </p:cNvPicPr>
          <p:nvPr/>
        </p:nvPicPr>
        <p:blipFill>
          <a:blip r:embed="rId3"/>
          <a:stretch>
            <a:fillRect/>
          </a:stretch>
        </p:blipFill>
        <p:spPr>
          <a:xfrm>
            <a:off x="6645275" y="962660"/>
            <a:ext cx="4945380" cy="521017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436880" y="1840865"/>
            <a:ext cx="5400040" cy="4331970"/>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1335658" y="827627"/>
            <a:ext cx="3448684"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ctr"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隧道烘箱</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pic>
        <p:nvPicPr>
          <p:cNvPr id="2" name="图片 1"/>
          <p:cNvPicPr>
            <a:picLocks noChangeAspect="1"/>
          </p:cNvPicPr>
          <p:nvPr/>
        </p:nvPicPr>
        <p:blipFill>
          <a:blip r:embed="rId2"/>
          <a:stretch>
            <a:fillRect/>
          </a:stretch>
        </p:blipFill>
        <p:spPr>
          <a:xfrm>
            <a:off x="651510" y="2462530"/>
            <a:ext cx="4970145" cy="3274695"/>
          </a:xfrm>
          <a:prstGeom prst="rect">
            <a:avLst/>
          </a:prstGeom>
        </p:spPr>
      </p:pic>
      <p:pic>
        <p:nvPicPr>
          <p:cNvPr id="3" name="图片 2"/>
          <p:cNvPicPr>
            <a:picLocks noChangeAspect="1"/>
          </p:cNvPicPr>
          <p:nvPr/>
        </p:nvPicPr>
        <p:blipFill>
          <a:blip r:embed="rId3"/>
          <a:stretch>
            <a:fillRect/>
          </a:stretch>
        </p:blipFill>
        <p:spPr>
          <a:xfrm>
            <a:off x="6431915" y="854075"/>
            <a:ext cx="5181600" cy="531876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436880" y="1840865"/>
            <a:ext cx="5400040" cy="4331970"/>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1811908" y="827627"/>
            <a:ext cx="3448684"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l"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真空侧漏箱</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pic>
        <p:nvPicPr>
          <p:cNvPr id="2" name="图片 1"/>
          <p:cNvPicPr>
            <a:picLocks noChangeAspect="1"/>
          </p:cNvPicPr>
          <p:nvPr/>
        </p:nvPicPr>
        <p:blipFill>
          <a:blip r:embed="rId2"/>
          <a:stretch>
            <a:fillRect/>
          </a:stretch>
        </p:blipFill>
        <p:spPr>
          <a:xfrm>
            <a:off x="651510" y="2306955"/>
            <a:ext cx="1903730" cy="3317240"/>
          </a:xfrm>
          <a:prstGeom prst="rect">
            <a:avLst/>
          </a:prstGeom>
        </p:spPr>
      </p:pic>
      <p:pic>
        <p:nvPicPr>
          <p:cNvPr id="3" name="图片 2"/>
          <p:cNvPicPr>
            <a:picLocks noChangeAspect="1"/>
          </p:cNvPicPr>
          <p:nvPr/>
        </p:nvPicPr>
        <p:blipFill>
          <a:blip r:embed="rId3"/>
          <a:stretch>
            <a:fillRect/>
          </a:stretch>
        </p:blipFill>
        <p:spPr>
          <a:xfrm>
            <a:off x="2898140" y="3234055"/>
            <a:ext cx="2595245" cy="1853565"/>
          </a:xfrm>
          <a:prstGeom prst="rect">
            <a:avLst/>
          </a:prstGeom>
        </p:spPr>
      </p:pic>
      <p:pic>
        <p:nvPicPr>
          <p:cNvPr id="4" name="图片 3"/>
          <p:cNvPicPr>
            <a:picLocks noChangeAspect="1"/>
          </p:cNvPicPr>
          <p:nvPr/>
        </p:nvPicPr>
        <p:blipFill>
          <a:blip r:embed="rId4"/>
          <a:stretch>
            <a:fillRect/>
          </a:stretch>
        </p:blipFill>
        <p:spPr>
          <a:xfrm>
            <a:off x="7389495" y="662305"/>
            <a:ext cx="4177665" cy="551053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sp>
        <p:nvSpPr>
          <p:cNvPr id="220" name="textbox 220"/>
          <p:cNvSpPr/>
          <p:nvPr/>
        </p:nvSpPr>
        <p:spPr>
          <a:xfrm>
            <a:off x="1811908" y="827627"/>
            <a:ext cx="3448684"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l" rtl="0" eaLnBrk="0">
              <a:lnSpc>
                <a:spcPct val="86000"/>
              </a:lnSpc>
              <a:spcBef>
                <a:spcPts val="5"/>
              </a:spcBef>
            </a:pP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sp>
        <p:nvSpPr>
          <p:cNvPr id="5" name="textbox 220"/>
          <p:cNvSpPr/>
          <p:nvPr/>
        </p:nvSpPr>
        <p:spPr>
          <a:xfrm>
            <a:off x="3801110" y="827405"/>
            <a:ext cx="4589780"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ctr"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等离子清洗机</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317500" y="2049780"/>
            <a:ext cx="5132070" cy="3999865"/>
          </a:xfrm>
          <a:prstGeom prst="rect">
            <a:avLst/>
          </a:prstGeom>
          <a:noFill/>
        </p:spPr>
        <p:txBody>
          <a:bodyPr wrap="square" rtlCol="0">
            <a:spAutoFit/>
          </a:bodyPr>
          <a:p>
            <a:r>
              <a:rPr lang="zh-CN" altLang="en-US" sz="2000" b="1"/>
              <a:t>真空等离子辉光放电原理</a:t>
            </a:r>
            <a:r>
              <a:rPr lang="zh-CN" altLang="en-US"/>
              <a:t>：</a:t>
            </a:r>
            <a:endParaRPr lang="zh-CN" altLang="en-US"/>
          </a:p>
          <a:p>
            <a:r>
              <a:rPr lang="zh-CN" altLang="en-US"/>
              <a:t>等离子清洗</a:t>
            </a:r>
            <a:r>
              <a:rPr lang="en-US" altLang="zh-CN"/>
              <a:t>/</a:t>
            </a:r>
            <a:r>
              <a:rPr lang="zh-CN" altLang="en-US"/>
              <a:t>刻蚀机产生等离子体的装置是在密封容器中设置两个电极形成电场，用真空泵实现一定的真空度，随着气体愈来愈稀薄，分子间距及分子或离子的自由运动距离也愈来愈长，受电场作用，它们发生碰撞而形成等离子体，这些离子的活性很高，其能量足以破坏几乎所有的化学键，在任何暴露的表面引起化学反应，不同气体的等离子体具有不同的化学性能，如氧气的等离子体具有很高的氧化性，能氧化光刻胶反应生成气体，从</a:t>
            </a:r>
            <a:r>
              <a:rPr lang="en-US" altLang="zh-CN"/>
              <a:t> </a:t>
            </a:r>
            <a:r>
              <a:rPr lang="zh-CN" altLang="en-US"/>
              <a:t>而达到清洗的效果</a:t>
            </a:r>
            <a:r>
              <a:rPr lang="en-US" altLang="zh-CN"/>
              <a:t>;</a:t>
            </a:r>
            <a:r>
              <a:rPr lang="zh-CN" altLang="en-US"/>
              <a:t>腐蚀性气体的等离子体具有很好的各向异性，这样就能满足刻蚀的需要。利用等离子处理时会发出辉光，故称之为辉光放电处理。</a:t>
            </a:r>
            <a:endParaRPr lang="zh-CN" altLang="en-US"/>
          </a:p>
        </p:txBody>
      </p:sp>
      <p:pic>
        <p:nvPicPr>
          <p:cNvPr id="10" name="图片 9"/>
          <p:cNvPicPr>
            <a:picLocks noChangeAspect="1"/>
          </p:cNvPicPr>
          <p:nvPr/>
        </p:nvPicPr>
        <p:blipFill>
          <a:blip r:embed="rId2"/>
          <a:stretch>
            <a:fillRect/>
          </a:stretch>
        </p:blipFill>
        <p:spPr>
          <a:xfrm>
            <a:off x="6357620" y="1980565"/>
            <a:ext cx="5516880" cy="41071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公司简介-优化版"/>
          <p:cNvPicPr>
            <a:picLocks noChangeAspect="1"/>
          </p:cNvPicPr>
          <p:nvPr/>
        </p:nvPicPr>
        <p:blipFill>
          <a:blip r:embed="rId1"/>
          <a:stretch>
            <a:fillRect/>
          </a:stretch>
        </p:blipFill>
        <p:spPr>
          <a:xfrm>
            <a:off x="0" y="635"/>
            <a:ext cx="12192000" cy="6856730"/>
          </a:xfrm>
          <a:prstGeom prst="rect">
            <a:avLst/>
          </a:prstGeom>
        </p:spPr>
      </p:pic>
      <p:sp>
        <p:nvSpPr>
          <p:cNvPr id="3" name="文本框 2"/>
          <p:cNvSpPr txBox="1"/>
          <p:nvPr/>
        </p:nvSpPr>
        <p:spPr>
          <a:xfrm>
            <a:off x="4805045" y="6173470"/>
            <a:ext cx="3515360" cy="460375"/>
          </a:xfrm>
          <a:prstGeom prst="rect">
            <a:avLst/>
          </a:prstGeom>
          <a:noFill/>
        </p:spPr>
        <p:txBody>
          <a:bodyPr wrap="square" rtlCol="0">
            <a:spAutoFit/>
          </a:bodyPr>
          <a:p>
            <a:r>
              <a:rPr lang="zh-CN" altLang="en-US" sz="2400">
                <a:solidFill>
                  <a:srgbClr val="F87935"/>
                </a:solidFill>
                <a:effectLst>
                  <a:reflection blurRad="6350" stA="55000" endA="300" endPos="45500" dir="5400000" sy="-100000" algn="bl" rotWithShape="0"/>
                </a:effectLst>
                <a:latin typeface="标准粗黑" panose="02000503000000000000" charset="-122"/>
                <a:ea typeface="标准粗黑" panose="02000503000000000000" charset="-122"/>
                <a:cs typeface="标准粗黑" panose="02000503000000000000" charset="-122"/>
                <a:sym typeface="+mn-ea"/>
              </a:rPr>
              <a:t>安胜仪器</a:t>
            </a:r>
            <a:r>
              <a:rPr lang="en-US" altLang="zh-CN" sz="2400">
                <a:solidFill>
                  <a:srgbClr val="F87935"/>
                </a:solidFill>
                <a:effectLst>
                  <a:reflection blurRad="6350" stA="55000" endA="300" endPos="45500" dir="5400000" sy="-100000" algn="bl" rotWithShape="0"/>
                </a:effectLst>
                <a:latin typeface="标准粗黑" panose="02000503000000000000" charset="-122"/>
                <a:ea typeface="标准粗黑" panose="02000503000000000000" charset="-122"/>
                <a:cs typeface="标准粗黑" panose="02000503000000000000" charset="-122"/>
                <a:sym typeface="+mn-ea"/>
              </a:rPr>
              <a:t> </a:t>
            </a:r>
            <a:r>
              <a:rPr lang="zh-CN" altLang="en-US" sz="2400">
                <a:solidFill>
                  <a:srgbClr val="F87935"/>
                </a:solidFill>
                <a:effectLst>
                  <a:reflection blurRad="6350" stA="55000" endA="300" endPos="45500" dir="5400000" sy="-100000" algn="bl" rotWithShape="0"/>
                </a:effectLst>
                <a:latin typeface="标准粗黑" panose="02000503000000000000" charset="-122"/>
                <a:ea typeface="标准粗黑" panose="02000503000000000000" charset="-122"/>
                <a:cs typeface="标准粗黑" panose="02000503000000000000" charset="-122"/>
                <a:sym typeface="+mn-ea"/>
              </a:rPr>
              <a:t>，实验更惬意！</a:t>
            </a:r>
            <a:endParaRPr lang="zh-CN" altLang="en-US" sz="2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sp>
        <p:nvSpPr>
          <p:cNvPr id="220" name="textbox 220"/>
          <p:cNvSpPr/>
          <p:nvPr/>
        </p:nvSpPr>
        <p:spPr>
          <a:xfrm>
            <a:off x="1811908" y="827627"/>
            <a:ext cx="3448684"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l" rtl="0" eaLnBrk="0">
              <a:lnSpc>
                <a:spcPct val="86000"/>
              </a:lnSpc>
              <a:spcBef>
                <a:spcPts val="5"/>
              </a:spcBef>
            </a:pP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sp>
        <p:nvSpPr>
          <p:cNvPr id="5" name="textbox 220"/>
          <p:cNvSpPr/>
          <p:nvPr/>
        </p:nvSpPr>
        <p:spPr>
          <a:xfrm>
            <a:off x="3801110" y="826770"/>
            <a:ext cx="4589780" cy="846455"/>
          </a:xfrm>
          <a:prstGeom prst="rect">
            <a:avLst/>
          </a:prstGeom>
          <a:noFill/>
          <a:ln w="0" cap="flat">
            <a:noFill/>
            <a:prstDash val="solid"/>
            <a:miter lim="0"/>
          </a:ln>
        </p:spPr>
        <p:txBody>
          <a:bodyPr vert="horz" wrap="square" lIns="0" tIns="0" rIns="0" bIns="0"/>
          <a:lstStyle/>
          <a:p>
            <a:pPr algn="ctr"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ctr"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等离子清洗机</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317500" y="1982470"/>
            <a:ext cx="4657725" cy="4276725"/>
          </a:xfrm>
          <a:prstGeom prst="rect">
            <a:avLst/>
          </a:prstGeom>
          <a:noFill/>
        </p:spPr>
        <p:txBody>
          <a:bodyPr wrap="square" rtlCol="0">
            <a:spAutoFit/>
          </a:bodyPr>
          <a:p>
            <a:r>
              <a:rPr lang="zh-CN" altLang="en-US" sz="2000" b="1"/>
              <a:t>常压等离子放电原理</a:t>
            </a:r>
            <a:r>
              <a:rPr lang="zh-CN" altLang="en-US"/>
              <a:t>：</a:t>
            </a:r>
            <a:endParaRPr lang="zh-CN" altLang="en-US"/>
          </a:p>
          <a:p>
            <a:r>
              <a:rPr lang="zh-CN" altLang="en-US"/>
              <a:t>等离子表面处理机由等离子发生器，气体输送管路及等离子喷头等部分组成</a:t>
            </a:r>
            <a:r>
              <a:rPr lang="en-US" altLang="zh-CN"/>
              <a:t> </a:t>
            </a:r>
            <a:r>
              <a:rPr lang="zh-CN" altLang="en-US"/>
              <a:t>，等离子发生器产生高压高频能量在喷嘴钢管中被激活和被控制的辉光放电中产生低温等离子体</a:t>
            </a:r>
            <a:r>
              <a:rPr lang="en-US" altLang="zh-CN"/>
              <a:t> </a:t>
            </a:r>
            <a:r>
              <a:rPr lang="zh-CN" altLang="en-US"/>
              <a:t>，等离子体中粒子的能量一般约为几个至几十电子伏特</a:t>
            </a:r>
            <a:r>
              <a:rPr lang="en-US" altLang="zh-CN"/>
              <a:t> </a:t>
            </a:r>
            <a:r>
              <a:rPr lang="zh-CN" altLang="en-US"/>
              <a:t>，大于聚合物材料的结合键能</a:t>
            </a:r>
            <a:r>
              <a:rPr lang="en-US" altLang="zh-CN"/>
              <a:t> </a:t>
            </a:r>
            <a:r>
              <a:rPr lang="zh-CN" altLang="en-US"/>
              <a:t>，完全可以破裂有机大分子的化学键而形成新键</a:t>
            </a:r>
            <a:r>
              <a:rPr lang="en-US" altLang="zh-CN"/>
              <a:t>;</a:t>
            </a:r>
            <a:r>
              <a:rPr lang="zh-CN" altLang="en-US"/>
              <a:t>但远低于高能放射性射线</a:t>
            </a:r>
            <a:r>
              <a:rPr lang="en-US" altLang="zh-CN"/>
              <a:t> </a:t>
            </a:r>
            <a:r>
              <a:rPr lang="zh-CN" altLang="en-US"/>
              <a:t>，只涉及材料表面，不影响基体的性能。处于非热力学平衡状态下的低温等离子体中</a:t>
            </a:r>
            <a:r>
              <a:rPr lang="en-US" altLang="zh-CN"/>
              <a:t> </a:t>
            </a:r>
            <a:r>
              <a:rPr lang="zh-CN" altLang="en-US"/>
              <a:t>，电子具有较高的能量</a:t>
            </a:r>
            <a:r>
              <a:rPr lang="en-US" altLang="zh-CN"/>
              <a:t> </a:t>
            </a:r>
            <a:r>
              <a:rPr lang="zh-CN" altLang="en-US"/>
              <a:t>，可以断裂材料表面分子的化学键</a:t>
            </a:r>
            <a:r>
              <a:rPr lang="en-US" altLang="zh-CN"/>
              <a:t> </a:t>
            </a:r>
            <a:r>
              <a:rPr lang="zh-CN" altLang="en-US"/>
              <a:t>，提高粒子的化学反应活性</a:t>
            </a:r>
            <a:r>
              <a:rPr lang="en-US" altLang="zh-CN"/>
              <a:t>(</a:t>
            </a:r>
            <a:r>
              <a:rPr lang="zh-CN" altLang="en-US"/>
              <a:t>大于热等离子体</a:t>
            </a:r>
            <a:r>
              <a:rPr lang="en-US" altLang="zh-CN"/>
              <a:t>) </a:t>
            </a:r>
            <a:r>
              <a:rPr lang="zh-CN" altLang="en-US"/>
              <a:t>，而中性粒子的温度接近室温</a:t>
            </a:r>
            <a:r>
              <a:rPr lang="en-US" altLang="zh-CN"/>
              <a:t> </a:t>
            </a:r>
            <a:r>
              <a:rPr lang="zh-CN" altLang="en-US"/>
              <a:t>，这些优点为热敏性高分子聚合物表面改性提供了适宜的条件。</a:t>
            </a:r>
            <a:endParaRPr lang="zh-CN" altLang="en-US"/>
          </a:p>
        </p:txBody>
      </p:sp>
      <p:pic>
        <p:nvPicPr>
          <p:cNvPr id="3" name="图片 2"/>
          <p:cNvPicPr>
            <a:picLocks noChangeAspect="1"/>
          </p:cNvPicPr>
          <p:nvPr/>
        </p:nvPicPr>
        <p:blipFill>
          <a:blip r:embed="rId2"/>
          <a:stretch>
            <a:fillRect/>
          </a:stretch>
        </p:blipFill>
        <p:spPr>
          <a:xfrm>
            <a:off x="5511800" y="2354580"/>
            <a:ext cx="6362700" cy="315722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78ec27157e4a53426ef28c460b0ab8b9"/>
          <p:cNvPicPr>
            <a:picLocks noChangeAspect="1"/>
          </p:cNvPicPr>
          <p:nvPr/>
        </p:nvPicPr>
        <p:blipFill>
          <a:blip r:embed="rId1"/>
          <a:stretch>
            <a:fillRect/>
          </a:stretch>
        </p:blipFill>
        <p:spPr>
          <a:xfrm>
            <a:off x="0" y="0"/>
            <a:ext cx="12192000" cy="6858000"/>
          </a:xfrm>
          <a:prstGeom prst="rect">
            <a:avLst/>
          </a:prstGeom>
        </p:spPr>
      </p:pic>
      <p:pic>
        <p:nvPicPr>
          <p:cNvPr id="3" name="图片 2" descr="93e0dfab460819e3b9d9af883ad1bc78"/>
          <p:cNvPicPr>
            <a:picLocks noChangeAspect="1"/>
          </p:cNvPicPr>
          <p:nvPr/>
        </p:nvPicPr>
        <p:blipFill>
          <a:blip r:embed="rId2"/>
          <a:stretch>
            <a:fillRect/>
          </a:stretch>
        </p:blipFill>
        <p:spPr>
          <a:xfrm>
            <a:off x="1203325" y="1765935"/>
            <a:ext cx="2220595" cy="1517015"/>
          </a:xfrm>
          <a:prstGeom prst="rect">
            <a:avLst/>
          </a:prstGeom>
        </p:spPr>
      </p:pic>
      <p:pic>
        <p:nvPicPr>
          <p:cNvPr id="5" name="图片 4" descr="6f7519f6-241c-41d9-b546-d86ce5377a17"/>
          <p:cNvPicPr>
            <a:picLocks noChangeAspect="1"/>
          </p:cNvPicPr>
          <p:nvPr/>
        </p:nvPicPr>
        <p:blipFill>
          <a:blip r:embed="rId3"/>
          <a:stretch>
            <a:fillRect/>
          </a:stretch>
        </p:blipFill>
        <p:spPr>
          <a:xfrm>
            <a:off x="4822190" y="1765935"/>
            <a:ext cx="2390775" cy="1438275"/>
          </a:xfrm>
          <a:prstGeom prst="rect">
            <a:avLst/>
          </a:prstGeom>
        </p:spPr>
      </p:pic>
      <p:pic>
        <p:nvPicPr>
          <p:cNvPr id="6" name="图片 5" descr="033e02d5-05b5-4699-a75d-88a92f6067c3"/>
          <p:cNvPicPr>
            <a:picLocks noChangeAspect="1"/>
          </p:cNvPicPr>
          <p:nvPr/>
        </p:nvPicPr>
        <p:blipFill>
          <a:blip r:embed="rId4"/>
          <a:stretch>
            <a:fillRect/>
          </a:stretch>
        </p:blipFill>
        <p:spPr>
          <a:xfrm>
            <a:off x="8254365" y="1727835"/>
            <a:ext cx="3001010" cy="1388745"/>
          </a:xfrm>
          <a:prstGeom prst="rect">
            <a:avLst/>
          </a:prstGeom>
        </p:spPr>
      </p:pic>
      <p:sp>
        <p:nvSpPr>
          <p:cNvPr id="7" name="文本框 6"/>
          <p:cNvSpPr txBox="1"/>
          <p:nvPr/>
        </p:nvSpPr>
        <p:spPr>
          <a:xfrm>
            <a:off x="1826260" y="3429000"/>
            <a:ext cx="1272540" cy="368300"/>
          </a:xfrm>
          <a:prstGeom prst="rect">
            <a:avLst/>
          </a:prstGeom>
          <a:noFill/>
        </p:spPr>
        <p:txBody>
          <a:bodyPr wrap="square" rtlCol="0">
            <a:spAutoFit/>
          </a:bodyPr>
          <a:p>
            <a:r>
              <a:rPr lang="zh-CN" altLang="en-US" b="1">
                <a:solidFill>
                  <a:schemeClr val="bg1"/>
                </a:solidFill>
              </a:rPr>
              <a:t>电子封装</a:t>
            </a:r>
            <a:endParaRPr lang="zh-CN" altLang="en-US" b="1">
              <a:solidFill>
                <a:schemeClr val="bg1"/>
              </a:solidFill>
            </a:endParaRPr>
          </a:p>
        </p:txBody>
      </p:sp>
      <p:sp>
        <p:nvSpPr>
          <p:cNvPr id="8" name="文本框 7"/>
          <p:cNvSpPr txBox="1"/>
          <p:nvPr/>
        </p:nvSpPr>
        <p:spPr>
          <a:xfrm>
            <a:off x="987425" y="4004310"/>
            <a:ext cx="1168400" cy="337185"/>
          </a:xfrm>
          <a:prstGeom prst="rect">
            <a:avLst/>
          </a:prstGeom>
          <a:noFill/>
        </p:spPr>
        <p:txBody>
          <a:bodyPr wrap="square" rtlCol="0">
            <a:spAutoFit/>
          </a:bodyPr>
          <a:p>
            <a:r>
              <a:rPr lang="zh-CN" altLang="en-US" sz="1600" b="1">
                <a:solidFill>
                  <a:schemeClr val="bg1"/>
                </a:solidFill>
              </a:rPr>
              <a:t>核心场景：</a:t>
            </a:r>
            <a:endParaRPr lang="zh-CN" altLang="en-US" sz="1600" b="1">
              <a:solidFill>
                <a:schemeClr val="bg1"/>
              </a:solidFill>
            </a:endParaRPr>
          </a:p>
        </p:txBody>
      </p:sp>
      <p:sp>
        <p:nvSpPr>
          <p:cNvPr id="9" name="文本框 8"/>
          <p:cNvSpPr txBox="1"/>
          <p:nvPr/>
        </p:nvSpPr>
        <p:spPr>
          <a:xfrm>
            <a:off x="987425" y="5062855"/>
            <a:ext cx="1168400" cy="361950"/>
          </a:xfrm>
          <a:prstGeom prst="rect">
            <a:avLst/>
          </a:prstGeom>
          <a:noFill/>
        </p:spPr>
        <p:txBody>
          <a:bodyPr wrap="square" rtlCol="0">
            <a:spAutoFit/>
          </a:bodyPr>
          <a:p>
            <a:pPr>
              <a:lnSpc>
                <a:spcPct val="110000"/>
              </a:lnSpc>
            </a:pPr>
            <a:r>
              <a:rPr lang="zh-CN" altLang="en-US" sz="1600" b="1">
                <a:solidFill>
                  <a:schemeClr val="bg1"/>
                </a:solidFill>
              </a:rPr>
              <a:t>关键</a:t>
            </a:r>
            <a:r>
              <a:rPr lang="zh-CN" altLang="en-US" sz="1600" b="1">
                <a:solidFill>
                  <a:schemeClr val="bg1"/>
                </a:solidFill>
              </a:rPr>
              <a:t>价值：</a:t>
            </a:r>
            <a:endParaRPr lang="zh-CN" altLang="en-US" sz="1600" b="1">
              <a:solidFill>
                <a:schemeClr val="bg1"/>
              </a:solidFill>
            </a:endParaRPr>
          </a:p>
        </p:txBody>
      </p:sp>
      <p:sp>
        <p:nvSpPr>
          <p:cNvPr id="10" name="文本框 9"/>
          <p:cNvSpPr txBox="1"/>
          <p:nvPr/>
        </p:nvSpPr>
        <p:spPr>
          <a:xfrm>
            <a:off x="5459730" y="3429000"/>
            <a:ext cx="1272540" cy="368300"/>
          </a:xfrm>
          <a:prstGeom prst="rect">
            <a:avLst/>
          </a:prstGeom>
          <a:noFill/>
        </p:spPr>
        <p:txBody>
          <a:bodyPr wrap="square" rtlCol="0">
            <a:spAutoFit/>
          </a:bodyPr>
          <a:p>
            <a:pPr algn="ctr"/>
            <a:r>
              <a:rPr lang="zh-CN" altLang="en-US" b="1">
                <a:solidFill>
                  <a:schemeClr val="bg1"/>
                </a:solidFill>
              </a:rPr>
              <a:t>汽车制造</a:t>
            </a:r>
            <a:endParaRPr lang="zh-CN" altLang="en-US" b="1">
              <a:solidFill>
                <a:schemeClr val="bg1"/>
              </a:solidFill>
            </a:endParaRPr>
          </a:p>
        </p:txBody>
      </p:sp>
      <p:sp>
        <p:nvSpPr>
          <p:cNvPr id="11" name="文本框 10"/>
          <p:cNvSpPr txBox="1"/>
          <p:nvPr/>
        </p:nvSpPr>
        <p:spPr>
          <a:xfrm>
            <a:off x="9172575" y="3429000"/>
            <a:ext cx="1272540" cy="368300"/>
          </a:xfrm>
          <a:prstGeom prst="rect">
            <a:avLst/>
          </a:prstGeom>
          <a:noFill/>
        </p:spPr>
        <p:txBody>
          <a:bodyPr wrap="square" rtlCol="0">
            <a:spAutoFit/>
          </a:bodyPr>
          <a:p>
            <a:pPr algn="ctr"/>
            <a:r>
              <a:rPr lang="zh-CN" altLang="en-US" b="1">
                <a:solidFill>
                  <a:schemeClr val="bg1"/>
                </a:solidFill>
              </a:rPr>
              <a:t>包装印刷</a:t>
            </a:r>
            <a:endParaRPr lang="zh-CN" altLang="en-US" b="1">
              <a:solidFill>
                <a:schemeClr val="bg1"/>
              </a:solidFill>
            </a:endParaRPr>
          </a:p>
        </p:txBody>
      </p:sp>
      <p:sp>
        <p:nvSpPr>
          <p:cNvPr id="13" name="文本框 12"/>
          <p:cNvSpPr txBox="1"/>
          <p:nvPr/>
        </p:nvSpPr>
        <p:spPr>
          <a:xfrm>
            <a:off x="8394065" y="4004310"/>
            <a:ext cx="1168400" cy="337185"/>
          </a:xfrm>
          <a:prstGeom prst="rect">
            <a:avLst/>
          </a:prstGeom>
          <a:noFill/>
        </p:spPr>
        <p:txBody>
          <a:bodyPr wrap="square" rtlCol="0">
            <a:spAutoFit/>
          </a:bodyPr>
          <a:p>
            <a:r>
              <a:rPr lang="zh-CN" altLang="en-US" sz="1600" b="1">
                <a:solidFill>
                  <a:schemeClr val="bg1"/>
                </a:solidFill>
              </a:rPr>
              <a:t>核心场景：</a:t>
            </a:r>
            <a:endParaRPr lang="zh-CN" altLang="en-US" sz="1600" b="1">
              <a:solidFill>
                <a:schemeClr val="bg1"/>
              </a:solidFill>
            </a:endParaRPr>
          </a:p>
        </p:txBody>
      </p:sp>
      <p:sp>
        <p:nvSpPr>
          <p:cNvPr id="14" name="文本框 13"/>
          <p:cNvSpPr txBox="1"/>
          <p:nvPr/>
        </p:nvSpPr>
        <p:spPr>
          <a:xfrm>
            <a:off x="4690745" y="4022090"/>
            <a:ext cx="1168400" cy="337185"/>
          </a:xfrm>
          <a:prstGeom prst="rect">
            <a:avLst/>
          </a:prstGeom>
          <a:noFill/>
        </p:spPr>
        <p:txBody>
          <a:bodyPr wrap="square" rtlCol="0">
            <a:spAutoFit/>
          </a:bodyPr>
          <a:p>
            <a:r>
              <a:rPr lang="zh-CN" altLang="en-US" sz="1600" b="1">
                <a:solidFill>
                  <a:schemeClr val="bg1"/>
                </a:solidFill>
              </a:rPr>
              <a:t>核心场景：</a:t>
            </a:r>
            <a:endParaRPr lang="zh-CN" altLang="en-US" sz="1600" b="1">
              <a:solidFill>
                <a:schemeClr val="bg1"/>
              </a:solidFill>
            </a:endParaRPr>
          </a:p>
        </p:txBody>
      </p:sp>
      <p:sp>
        <p:nvSpPr>
          <p:cNvPr id="15" name="文本框 14"/>
          <p:cNvSpPr txBox="1"/>
          <p:nvPr/>
        </p:nvSpPr>
        <p:spPr>
          <a:xfrm>
            <a:off x="4690745" y="5062855"/>
            <a:ext cx="1168400" cy="361950"/>
          </a:xfrm>
          <a:prstGeom prst="rect">
            <a:avLst/>
          </a:prstGeom>
          <a:noFill/>
        </p:spPr>
        <p:txBody>
          <a:bodyPr wrap="square" rtlCol="0">
            <a:spAutoFit/>
          </a:bodyPr>
          <a:p>
            <a:pPr>
              <a:lnSpc>
                <a:spcPct val="110000"/>
              </a:lnSpc>
            </a:pPr>
            <a:r>
              <a:rPr lang="zh-CN" altLang="en-US" sz="1600" b="1">
                <a:solidFill>
                  <a:schemeClr val="bg1"/>
                </a:solidFill>
              </a:rPr>
              <a:t>关键</a:t>
            </a:r>
            <a:r>
              <a:rPr lang="zh-CN" altLang="en-US" sz="1600" b="1">
                <a:solidFill>
                  <a:schemeClr val="bg1"/>
                </a:solidFill>
              </a:rPr>
              <a:t>价值：</a:t>
            </a:r>
            <a:endParaRPr lang="zh-CN" altLang="en-US" sz="1600" b="1">
              <a:solidFill>
                <a:schemeClr val="bg1"/>
              </a:solidFill>
            </a:endParaRPr>
          </a:p>
        </p:txBody>
      </p:sp>
      <p:sp>
        <p:nvSpPr>
          <p:cNvPr id="16" name="文本框 15"/>
          <p:cNvSpPr txBox="1"/>
          <p:nvPr/>
        </p:nvSpPr>
        <p:spPr>
          <a:xfrm>
            <a:off x="8394065" y="5062855"/>
            <a:ext cx="1168400" cy="361950"/>
          </a:xfrm>
          <a:prstGeom prst="rect">
            <a:avLst/>
          </a:prstGeom>
          <a:noFill/>
        </p:spPr>
        <p:txBody>
          <a:bodyPr wrap="square" rtlCol="0">
            <a:spAutoFit/>
          </a:bodyPr>
          <a:p>
            <a:pPr>
              <a:lnSpc>
                <a:spcPct val="110000"/>
              </a:lnSpc>
            </a:pPr>
            <a:r>
              <a:rPr lang="zh-CN" altLang="en-US" sz="1600" b="1">
                <a:solidFill>
                  <a:schemeClr val="bg1"/>
                </a:solidFill>
              </a:rPr>
              <a:t>关键</a:t>
            </a:r>
            <a:r>
              <a:rPr lang="zh-CN" altLang="en-US" sz="1600" b="1">
                <a:solidFill>
                  <a:schemeClr val="bg1"/>
                </a:solidFill>
              </a:rPr>
              <a:t>价值：</a:t>
            </a:r>
            <a:endParaRPr lang="zh-CN" altLang="en-US" sz="1600" b="1">
              <a:solidFill>
                <a:schemeClr val="bg1"/>
              </a:solidFill>
            </a:endParaRPr>
          </a:p>
        </p:txBody>
      </p:sp>
      <p:sp>
        <p:nvSpPr>
          <p:cNvPr id="17" name="文本框 16"/>
          <p:cNvSpPr txBox="1"/>
          <p:nvPr/>
        </p:nvSpPr>
        <p:spPr>
          <a:xfrm>
            <a:off x="987425" y="4379595"/>
            <a:ext cx="2436495" cy="521970"/>
          </a:xfrm>
          <a:prstGeom prst="rect">
            <a:avLst/>
          </a:prstGeom>
          <a:noFill/>
        </p:spPr>
        <p:txBody>
          <a:bodyPr wrap="square" rtlCol="0">
            <a:spAutoFit/>
          </a:bodyPr>
          <a:p>
            <a:r>
              <a:rPr lang="en-US" altLang="zh-CN" sz="1400"/>
              <a:t>LED</a:t>
            </a:r>
            <a:r>
              <a:rPr lang="zh-CN" altLang="en-US" sz="1400"/>
              <a:t>支架、晶圆、</a:t>
            </a:r>
            <a:r>
              <a:rPr lang="en-US" altLang="zh-CN" sz="1400"/>
              <a:t>IC</a:t>
            </a:r>
            <a:r>
              <a:rPr lang="zh-CN" altLang="en-US" sz="1400"/>
              <a:t>焊前增强与清洗</a:t>
            </a:r>
            <a:endParaRPr lang="zh-CN" altLang="en-US" sz="1400"/>
          </a:p>
        </p:txBody>
      </p:sp>
      <p:sp>
        <p:nvSpPr>
          <p:cNvPr id="18" name="文本框 17"/>
          <p:cNvSpPr txBox="1"/>
          <p:nvPr/>
        </p:nvSpPr>
        <p:spPr>
          <a:xfrm>
            <a:off x="987425" y="5463540"/>
            <a:ext cx="2900680" cy="737235"/>
          </a:xfrm>
          <a:prstGeom prst="rect">
            <a:avLst/>
          </a:prstGeom>
          <a:noFill/>
        </p:spPr>
        <p:txBody>
          <a:bodyPr wrap="square" rtlCol="0">
            <a:spAutoFit/>
          </a:bodyPr>
          <a:p>
            <a:r>
              <a:rPr lang="zh-CN" altLang="en-US" sz="1400"/>
              <a:t>彻底清除肉眼不可见残胶与氧化层，引线键合拉力大幅跃升，大幅降低虑焊</a:t>
            </a:r>
            <a:r>
              <a:rPr lang="en-US" altLang="zh-CN" sz="1400"/>
              <a:t>/</a:t>
            </a:r>
            <a:r>
              <a:rPr lang="zh-CN" altLang="en-US" sz="1400"/>
              <a:t>脱焊率。</a:t>
            </a:r>
            <a:endParaRPr lang="zh-CN" altLang="en-US" sz="1400"/>
          </a:p>
        </p:txBody>
      </p:sp>
      <p:sp>
        <p:nvSpPr>
          <p:cNvPr id="19" name="文本框 18"/>
          <p:cNvSpPr txBox="1"/>
          <p:nvPr/>
        </p:nvSpPr>
        <p:spPr>
          <a:xfrm>
            <a:off x="4690745" y="4379595"/>
            <a:ext cx="2436495" cy="521970"/>
          </a:xfrm>
          <a:prstGeom prst="rect">
            <a:avLst/>
          </a:prstGeom>
          <a:noFill/>
        </p:spPr>
        <p:txBody>
          <a:bodyPr wrap="square" rtlCol="0">
            <a:spAutoFit/>
          </a:bodyPr>
          <a:p>
            <a:r>
              <a:rPr lang="zh-CN" altLang="en-US" sz="1400"/>
              <a:t>车灯、保险杠、刹车片涂装活化处理</a:t>
            </a:r>
            <a:endParaRPr lang="zh-CN" altLang="en-US" sz="1400"/>
          </a:p>
        </p:txBody>
      </p:sp>
      <p:sp>
        <p:nvSpPr>
          <p:cNvPr id="20" name="文本框 19"/>
          <p:cNvSpPr txBox="1"/>
          <p:nvPr/>
        </p:nvSpPr>
        <p:spPr>
          <a:xfrm>
            <a:off x="4690745" y="5469255"/>
            <a:ext cx="2858770" cy="737235"/>
          </a:xfrm>
          <a:prstGeom prst="rect">
            <a:avLst/>
          </a:prstGeom>
          <a:noFill/>
        </p:spPr>
        <p:txBody>
          <a:bodyPr wrap="square" rtlCol="0">
            <a:spAutoFit/>
          </a:bodyPr>
          <a:p>
            <a:r>
              <a:rPr lang="zh-CN" altLang="en-US" sz="1400"/>
              <a:t>完美替代传统高污染化学底涂工艺，环保无废液。车身及零部件涂层附附着力达到车规级严苛标准。</a:t>
            </a:r>
            <a:endParaRPr lang="zh-CN" altLang="en-US" sz="1400"/>
          </a:p>
        </p:txBody>
      </p:sp>
      <p:sp>
        <p:nvSpPr>
          <p:cNvPr id="21" name="文本框 20"/>
          <p:cNvSpPr txBox="1"/>
          <p:nvPr/>
        </p:nvSpPr>
        <p:spPr>
          <a:xfrm>
            <a:off x="8394065" y="4379595"/>
            <a:ext cx="2436495" cy="306705"/>
          </a:xfrm>
          <a:prstGeom prst="rect">
            <a:avLst/>
          </a:prstGeom>
          <a:noFill/>
        </p:spPr>
        <p:txBody>
          <a:bodyPr wrap="square" rtlCol="0">
            <a:spAutoFit/>
          </a:bodyPr>
          <a:p>
            <a:r>
              <a:rPr lang="en-US" altLang="zh-CN" sz="1400"/>
              <a:t>PET</a:t>
            </a:r>
            <a:r>
              <a:rPr lang="zh-CN" altLang="en-US" sz="1400"/>
              <a:t>、</a:t>
            </a:r>
            <a:r>
              <a:rPr lang="en-US" altLang="zh-CN" sz="1400"/>
              <a:t>PP</a:t>
            </a:r>
            <a:r>
              <a:rPr lang="zh-CN" altLang="en-US" sz="1400"/>
              <a:t>材质粘接力提升</a:t>
            </a:r>
            <a:endParaRPr lang="zh-CN" altLang="en-US" sz="1400"/>
          </a:p>
        </p:txBody>
      </p:sp>
      <p:sp>
        <p:nvSpPr>
          <p:cNvPr id="22" name="文本框 21"/>
          <p:cNvSpPr txBox="1"/>
          <p:nvPr/>
        </p:nvSpPr>
        <p:spPr>
          <a:xfrm>
            <a:off x="8394065" y="5483860"/>
            <a:ext cx="2858770" cy="737235"/>
          </a:xfrm>
          <a:prstGeom prst="rect">
            <a:avLst/>
          </a:prstGeom>
          <a:noFill/>
        </p:spPr>
        <p:txBody>
          <a:bodyPr wrap="square" rtlCol="0">
            <a:spAutoFit/>
          </a:bodyPr>
          <a:p>
            <a:r>
              <a:rPr lang="zh-CN" altLang="en-US" sz="1400"/>
              <a:t>彻底解决低表面能材质打胶脱落难题，水性胶水粘结力飙升大幅降低耗胶成本。</a:t>
            </a:r>
            <a:endParaRPr lang="zh-CN" altLang="en-US" sz="1400"/>
          </a:p>
        </p:txBody>
      </p:sp>
      <p:pic>
        <p:nvPicPr>
          <p:cNvPr id="23" name="图片 22"/>
          <p:cNvPicPr/>
          <p:nvPr/>
        </p:nvPicPr>
        <p:blipFill>
          <a:blip r:embed="rId5"/>
          <a:srcRect l="3352" t="13231" r="8314" b="21208"/>
          <a:stretch>
            <a:fillRect/>
          </a:stretch>
        </p:blipFill>
        <p:spPr>
          <a:xfrm>
            <a:off x="438150" y="158115"/>
            <a:ext cx="2054225" cy="668655"/>
          </a:xfrm>
          <a:prstGeom prst="rect">
            <a:avLst/>
          </a:prstGeom>
        </p:spPr>
      </p:pic>
      <p:pic>
        <p:nvPicPr>
          <p:cNvPr id="24" name="图片 23"/>
          <p:cNvPicPr>
            <a:picLocks noChangeAspect="1"/>
          </p:cNvPicPr>
          <p:nvPr/>
        </p:nvPicPr>
        <p:blipFill>
          <a:blip r:embed="rId6"/>
          <a:stretch>
            <a:fillRect/>
          </a:stretch>
        </p:blipFill>
        <p:spPr>
          <a:xfrm>
            <a:off x="748030" y="885825"/>
            <a:ext cx="6851015" cy="65532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436880" y="1840865"/>
            <a:ext cx="6343650" cy="4331970"/>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1313180" y="827405"/>
            <a:ext cx="4589780"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l"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小型真空等离子清洗机</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pic>
        <p:nvPicPr>
          <p:cNvPr id="2" name="图片 1"/>
          <p:cNvPicPr>
            <a:picLocks noChangeAspect="1"/>
          </p:cNvPicPr>
          <p:nvPr/>
        </p:nvPicPr>
        <p:blipFill>
          <a:blip r:embed="rId2"/>
          <a:stretch>
            <a:fillRect/>
          </a:stretch>
        </p:blipFill>
        <p:spPr>
          <a:xfrm>
            <a:off x="541020" y="2881630"/>
            <a:ext cx="2840355" cy="2299970"/>
          </a:xfrm>
          <a:prstGeom prst="rect">
            <a:avLst/>
          </a:prstGeom>
        </p:spPr>
      </p:pic>
      <p:pic>
        <p:nvPicPr>
          <p:cNvPr id="3" name="图片 2"/>
          <p:cNvPicPr>
            <a:picLocks noChangeAspect="1"/>
          </p:cNvPicPr>
          <p:nvPr/>
        </p:nvPicPr>
        <p:blipFill>
          <a:blip r:embed="rId3"/>
          <a:stretch>
            <a:fillRect/>
          </a:stretch>
        </p:blipFill>
        <p:spPr>
          <a:xfrm>
            <a:off x="7576185" y="1882140"/>
            <a:ext cx="4071620" cy="4290695"/>
          </a:xfrm>
          <a:prstGeom prst="rect">
            <a:avLst/>
          </a:prstGeom>
        </p:spPr>
      </p:pic>
      <p:sp>
        <p:nvSpPr>
          <p:cNvPr id="4" name="文本框 3"/>
          <p:cNvSpPr txBox="1"/>
          <p:nvPr/>
        </p:nvSpPr>
        <p:spPr>
          <a:xfrm>
            <a:off x="3745230" y="2727960"/>
            <a:ext cx="2926080" cy="2783205"/>
          </a:xfrm>
          <a:prstGeom prst="rect">
            <a:avLst/>
          </a:prstGeom>
          <a:noFill/>
        </p:spPr>
        <p:txBody>
          <a:bodyPr wrap="square" rtlCol="0">
            <a:noAutofit/>
          </a:bodyPr>
          <a:p>
            <a:r>
              <a:rPr lang="zh-CN" altLang="en-US" b="1"/>
              <a:t>全自动控制与手动切换</a:t>
            </a:r>
            <a:endParaRPr lang="zh-CN" altLang="en-US" b="1"/>
          </a:p>
          <a:p>
            <a:endParaRPr lang="zh-CN" altLang="en-US" b="1"/>
          </a:p>
          <a:p>
            <a:r>
              <a:rPr lang="zh-CN" altLang="en-US" b="1"/>
              <a:t>超长清洗时间持久稳定</a:t>
            </a:r>
            <a:endParaRPr lang="zh-CN" altLang="en-US" b="1"/>
          </a:p>
          <a:p>
            <a:endParaRPr lang="zh-CN" altLang="en-US" b="1"/>
          </a:p>
          <a:p>
            <a:r>
              <a:rPr lang="zh-CN" altLang="en-US" b="1"/>
              <a:t>适合于小型零件批量生产</a:t>
            </a:r>
            <a:endParaRPr lang="zh-CN" altLang="en-US" b="1"/>
          </a:p>
          <a:p>
            <a:endParaRPr lang="zh-CN" altLang="en-US" b="1"/>
          </a:p>
          <a:p>
            <a:r>
              <a:rPr lang="zh-CN" altLang="en-US" b="1"/>
              <a:t>高校研究院首选机型</a:t>
            </a:r>
            <a:endParaRPr lang="zh-CN" altLang="en-US" b="1"/>
          </a:p>
          <a:p>
            <a:endParaRPr lang="zh-CN" altLang="en-US" b="1"/>
          </a:p>
          <a:p>
            <a:r>
              <a:rPr lang="zh-CN" altLang="en-US" b="1"/>
              <a:t>腔体小巧物理蚀刻性强</a:t>
            </a:r>
            <a:endParaRPr lang="en-US" altLang="zh-CN" b="1"/>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436880" y="1840865"/>
            <a:ext cx="6595110" cy="4331970"/>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1330325" y="827405"/>
            <a:ext cx="4806315"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l"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台式真空等离子清洗机</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pic>
        <p:nvPicPr>
          <p:cNvPr id="2" name="图片 1"/>
          <p:cNvPicPr>
            <a:picLocks noChangeAspect="1"/>
          </p:cNvPicPr>
          <p:nvPr/>
        </p:nvPicPr>
        <p:blipFill>
          <a:blip r:embed="rId2"/>
          <a:stretch>
            <a:fillRect/>
          </a:stretch>
        </p:blipFill>
        <p:spPr>
          <a:xfrm>
            <a:off x="764540" y="2893695"/>
            <a:ext cx="2756535" cy="2221865"/>
          </a:xfrm>
          <a:prstGeom prst="rect">
            <a:avLst/>
          </a:prstGeom>
        </p:spPr>
      </p:pic>
      <p:sp>
        <p:nvSpPr>
          <p:cNvPr id="4" name="文本框 3"/>
          <p:cNvSpPr txBox="1"/>
          <p:nvPr/>
        </p:nvSpPr>
        <p:spPr>
          <a:xfrm>
            <a:off x="3934460" y="2672080"/>
            <a:ext cx="2780030" cy="2636520"/>
          </a:xfrm>
          <a:prstGeom prst="rect">
            <a:avLst/>
          </a:prstGeom>
          <a:noFill/>
        </p:spPr>
        <p:txBody>
          <a:bodyPr wrap="square" rtlCol="0">
            <a:noAutofit/>
          </a:bodyPr>
          <a:p>
            <a:r>
              <a:rPr lang="zh-CN" altLang="en-US" b="1"/>
              <a:t>双路气体精准控制</a:t>
            </a:r>
            <a:endParaRPr lang="zh-CN" altLang="en-US" b="1"/>
          </a:p>
          <a:p>
            <a:endParaRPr lang="zh-CN" altLang="en-US" b="1"/>
          </a:p>
          <a:p>
            <a:r>
              <a:rPr lang="zh-CN" altLang="en-US" b="1"/>
              <a:t>方形腔体蚀刻清洗更均匀</a:t>
            </a:r>
            <a:endParaRPr lang="zh-CN" altLang="en-US" b="1"/>
          </a:p>
          <a:p>
            <a:endParaRPr lang="zh-CN" altLang="en-US" b="1"/>
          </a:p>
          <a:p>
            <a:r>
              <a:rPr lang="zh-CN" altLang="en-US" b="1"/>
              <a:t>自主研发电源效率稳定</a:t>
            </a:r>
            <a:endParaRPr lang="zh-CN" altLang="en-US" b="1"/>
          </a:p>
          <a:p>
            <a:endParaRPr lang="en-US" altLang="zh-CN" b="1"/>
          </a:p>
          <a:p>
            <a:r>
              <a:rPr lang="en-US" altLang="zh-CN" b="1"/>
              <a:t>LED</a:t>
            </a:r>
            <a:r>
              <a:rPr lang="zh-CN" altLang="en-US" b="1"/>
              <a:t>支架清洗首选</a:t>
            </a:r>
            <a:endParaRPr lang="zh-CN" altLang="en-US" b="1"/>
          </a:p>
          <a:p>
            <a:endParaRPr lang="zh-CN" altLang="en-US" b="1"/>
          </a:p>
          <a:p>
            <a:r>
              <a:rPr lang="zh-CN" altLang="en-US" b="1"/>
              <a:t>所有参数</a:t>
            </a:r>
            <a:r>
              <a:rPr lang="en-US" altLang="zh-CN" b="1"/>
              <a:t>PLC</a:t>
            </a:r>
            <a:r>
              <a:rPr lang="zh-CN" altLang="en-US" b="1"/>
              <a:t>预设及记录</a:t>
            </a:r>
            <a:endParaRPr lang="zh-CN" altLang="en-US" b="1"/>
          </a:p>
        </p:txBody>
      </p:sp>
      <p:pic>
        <p:nvPicPr>
          <p:cNvPr id="7" name="图片 6"/>
          <p:cNvPicPr>
            <a:picLocks noChangeAspect="1"/>
          </p:cNvPicPr>
          <p:nvPr/>
        </p:nvPicPr>
        <p:blipFill>
          <a:blip r:embed="rId3"/>
          <a:stretch>
            <a:fillRect/>
          </a:stretch>
        </p:blipFill>
        <p:spPr>
          <a:xfrm>
            <a:off x="8081645" y="1861820"/>
            <a:ext cx="3500755" cy="431101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5207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436880" y="1840865"/>
            <a:ext cx="6152515" cy="4331970"/>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857885" y="827405"/>
            <a:ext cx="4964430" cy="846455"/>
          </a:xfrm>
          <a:prstGeom prst="rect">
            <a:avLst/>
          </a:prstGeom>
          <a:noFill/>
          <a:ln w="0" cap="flat">
            <a:noFill/>
            <a:prstDash val="solid"/>
            <a:miter lim="0"/>
          </a:ln>
        </p:spPr>
        <p:txBody>
          <a:bodyPr vert="horz" wrap="square" lIns="0" tIns="0" rIns="0" bIns="0"/>
          <a:lstStyle/>
          <a:p>
            <a:pPr algn="ctr"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ctr"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石英真空等离子清洗机</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pic>
        <p:nvPicPr>
          <p:cNvPr id="2" name="图片 1"/>
          <p:cNvPicPr>
            <a:picLocks noChangeAspect="1"/>
          </p:cNvPicPr>
          <p:nvPr/>
        </p:nvPicPr>
        <p:blipFill>
          <a:blip r:embed="rId2"/>
          <a:stretch>
            <a:fillRect/>
          </a:stretch>
        </p:blipFill>
        <p:spPr>
          <a:xfrm>
            <a:off x="565785" y="3015615"/>
            <a:ext cx="2885440" cy="2359025"/>
          </a:xfrm>
          <a:prstGeom prst="rect">
            <a:avLst/>
          </a:prstGeom>
        </p:spPr>
      </p:pic>
      <p:pic>
        <p:nvPicPr>
          <p:cNvPr id="3" name="图片 2"/>
          <p:cNvPicPr>
            <a:picLocks noChangeAspect="1"/>
          </p:cNvPicPr>
          <p:nvPr/>
        </p:nvPicPr>
        <p:blipFill>
          <a:blip r:embed="rId3"/>
          <a:stretch>
            <a:fillRect/>
          </a:stretch>
        </p:blipFill>
        <p:spPr>
          <a:xfrm>
            <a:off x="7379970" y="1898650"/>
            <a:ext cx="4284980" cy="4274185"/>
          </a:xfrm>
          <a:prstGeom prst="rect">
            <a:avLst/>
          </a:prstGeom>
        </p:spPr>
      </p:pic>
      <p:sp>
        <p:nvSpPr>
          <p:cNvPr id="4" name="文本框 3"/>
          <p:cNvSpPr txBox="1"/>
          <p:nvPr/>
        </p:nvSpPr>
        <p:spPr>
          <a:xfrm>
            <a:off x="3451225" y="2868295"/>
            <a:ext cx="3060065" cy="2583180"/>
          </a:xfrm>
          <a:prstGeom prst="rect">
            <a:avLst/>
          </a:prstGeom>
          <a:noFill/>
        </p:spPr>
        <p:txBody>
          <a:bodyPr wrap="square" rtlCol="0">
            <a:noAutofit/>
          </a:bodyPr>
          <a:p>
            <a:r>
              <a:rPr lang="zh-CN" altLang="en-US" b="1"/>
              <a:t>适用于高洁度敏感产品</a:t>
            </a:r>
            <a:endParaRPr lang="zh-CN" altLang="en-US" b="1"/>
          </a:p>
          <a:p>
            <a:endParaRPr lang="zh-CN" altLang="en-US" b="1"/>
          </a:p>
          <a:p>
            <a:r>
              <a:rPr lang="zh-CN" altLang="en-US" b="1"/>
              <a:t>电感耦合放电腔体辉光均匀</a:t>
            </a:r>
            <a:endParaRPr lang="zh-CN" altLang="en-US" b="1"/>
          </a:p>
          <a:p>
            <a:endParaRPr lang="en-US" altLang="zh-CN" b="1"/>
          </a:p>
          <a:p>
            <a:r>
              <a:rPr lang="en-US" altLang="zh-CN" b="1"/>
              <a:t>20.0MHz</a:t>
            </a:r>
            <a:r>
              <a:rPr lang="zh-CN" altLang="en-US" b="1"/>
              <a:t>化学性质超强</a:t>
            </a:r>
            <a:endParaRPr lang="zh-CN" altLang="en-US" b="1"/>
          </a:p>
          <a:p>
            <a:endParaRPr lang="zh-CN" altLang="en-US" b="1"/>
          </a:p>
          <a:p>
            <a:r>
              <a:rPr lang="zh-CN" altLang="en-US" b="1"/>
              <a:t>可以清洗金属及导电材质</a:t>
            </a:r>
            <a:endParaRPr lang="zh-CN" altLang="en-US" b="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436880" y="1840865"/>
            <a:ext cx="6090920" cy="4331970"/>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1303655" y="828040"/>
            <a:ext cx="4678045"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l"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中型真空等离子清洗机</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sp>
        <p:nvSpPr>
          <p:cNvPr id="4" name="文本框 3"/>
          <p:cNvSpPr txBox="1"/>
          <p:nvPr/>
        </p:nvSpPr>
        <p:spPr>
          <a:xfrm>
            <a:off x="2808605" y="2828925"/>
            <a:ext cx="3502660" cy="2584450"/>
          </a:xfrm>
          <a:prstGeom prst="rect">
            <a:avLst/>
          </a:prstGeom>
          <a:noFill/>
        </p:spPr>
        <p:txBody>
          <a:bodyPr wrap="square" rtlCol="0">
            <a:spAutoFit/>
          </a:bodyPr>
          <a:p>
            <a:r>
              <a:rPr lang="zh-CN" altLang="en-US" b="1"/>
              <a:t>迷你立式机柜节省占地空间</a:t>
            </a:r>
            <a:endParaRPr lang="zh-CN" altLang="en-US" b="1"/>
          </a:p>
          <a:p>
            <a:endParaRPr lang="zh-CN" altLang="en-US" b="1"/>
          </a:p>
          <a:p>
            <a:r>
              <a:rPr lang="zh-CN" altLang="en-US" b="1"/>
              <a:t>内置多层金属托盘</a:t>
            </a:r>
            <a:endParaRPr lang="zh-CN" altLang="en-US" b="1"/>
          </a:p>
          <a:p>
            <a:endParaRPr lang="zh-CN" altLang="en-US" b="1"/>
          </a:p>
          <a:p>
            <a:r>
              <a:rPr lang="zh-CN" altLang="en-US" b="1"/>
              <a:t>陶瓷、塑料、玻璃活化高效</a:t>
            </a:r>
            <a:endParaRPr lang="zh-CN" altLang="en-US" b="1"/>
          </a:p>
          <a:p>
            <a:endParaRPr lang="zh-CN" altLang="en-US" b="1"/>
          </a:p>
          <a:p>
            <a:r>
              <a:rPr lang="zh-CN" altLang="en-US" b="1"/>
              <a:t>腔内辉光充足等离子均匀</a:t>
            </a:r>
            <a:endParaRPr lang="zh-CN" altLang="en-US" b="1"/>
          </a:p>
          <a:p>
            <a:endParaRPr lang="en-US" altLang="zh-CN" b="1"/>
          </a:p>
          <a:p>
            <a:r>
              <a:rPr lang="en-US" altLang="zh-CN" b="1"/>
              <a:t>BGA</a:t>
            </a:r>
            <a:r>
              <a:rPr lang="zh-CN" altLang="en-US" b="1"/>
              <a:t>、</a:t>
            </a:r>
            <a:r>
              <a:rPr lang="en-US" altLang="zh-CN" b="1"/>
              <a:t>COB</a:t>
            </a:r>
            <a:r>
              <a:rPr lang="zh-CN" altLang="en-US" b="1"/>
              <a:t>、</a:t>
            </a:r>
            <a:r>
              <a:rPr lang="en-US" altLang="zh-CN" b="1"/>
              <a:t>CSP</a:t>
            </a:r>
            <a:r>
              <a:rPr lang="zh-CN" altLang="en-US" b="1"/>
              <a:t>清洗效果明显</a:t>
            </a:r>
            <a:endParaRPr lang="zh-CN" altLang="en-US" b="1"/>
          </a:p>
        </p:txBody>
      </p:sp>
      <p:pic>
        <p:nvPicPr>
          <p:cNvPr id="7" name="图片 6"/>
          <p:cNvPicPr>
            <a:picLocks noChangeAspect="1"/>
          </p:cNvPicPr>
          <p:nvPr/>
        </p:nvPicPr>
        <p:blipFill>
          <a:blip r:embed="rId2"/>
          <a:stretch>
            <a:fillRect/>
          </a:stretch>
        </p:blipFill>
        <p:spPr>
          <a:xfrm>
            <a:off x="624840" y="2564130"/>
            <a:ext cx="1988185" cy="3190240"/>
          </a:xfrm>
          <a:prstGeom prst="rect">
            <a:avLst/>
          </a:prstGeom>
        </p:spPr>
      </p:pic>
      <p:pic>
        <p:nvPicPr>
          <p:cNvPr id="9" name="图片 8"/>
          <p:cNvPicPr>
            <a:picLocks noChangeAspect="1"/>
          </p:cNvPicPr>
          <p:nvPr/>
        </p:nvPicPr>
        <p:blipFill>
          <a:blip r:embed="rId3"/>
          <a:stretch>
            <a:fillRect/>
          </a:stretch>
        </p:blipFill>
        <p:spPr>
          <a:xfrm>
            <a:off x="6939915" y="2279015"/>
            <a:ext cx="4754880" cy="389382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436880" y="1840865"/>
            <a:ext cx="6332855" cy="4331970"/>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1811655" y="827405"/>
            <a:ext cx="4751705"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l"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大型真空等离子清洗机</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sp>
        <p:nvSpPr>
          <p:cNvPr id="6" name="文本框 5"/>
          <p:cNvSpPr txBox="1"/>
          <p:nvPr/>
        </p:nvSpPr>
        <p:spPr>
          <a:xfrm>
            <a:off x="3287395" y="2741930"/>
            <a:ext cx="3188970" cy="2584450"/>
          </a:xfrm>
          <a:prstGeom prst="rect">
            <a:avLst/>
          </a:prstGeom>
          <a:noFill/>
        </p:spPr>
        <p:txBody>
          <a:bodyPr wrap="square" rtlCol="0">
            <a:spAutoFit/>
          </a:bodyPr>
          <a:p>
            <a:r>
              <a:rPr lang="zh-CN" altLang="en-US" b="1"/>
              <a:t>超大容量多层水平电极板结构</a:t>
            </a:r>
            <a:endParaRPr lang="zh-CN" altLang="en-US" b="1"/>
          </a:p>
          <a:p>
            <a:endParaRPr lang="zh-CN" altLang="en-US" b="1"/>
          </a:p>
          <a:p>
            <a:r>
              <a:rPr lang="zh-CN" altLang="en-US" b="1"/>
              <a:t>电极板可随意改变间距</a:t>
            </a:r>
            <a:endParaRPr lang="zh-CN" altLang="en-US" b="1"/>
          </a:p>
          <a:p>
            <a:endParaRPr lang="zh-CN" altLang="en-US" b="1"/>
          </a:p>
          <a:p>
            <a:r>
              <a:rPr lang="zh-CN" altLang="en-US" b="1"/>
              <a:t>应对多种规格产品批量处理</a:t>
            </a:r>
            <a:endParaRPr lang="zh-CN" altLang="en-US" b="1"/>
          </a:p>
          <a:p>
            <a:endParaRPr lang="zh-CN" altLang="en-US" b="1"/>
          </a:p>
          <a:p>
            <a:r>
              <a:rPr lang="zh-CN" altLang="en-US" b="1"/>
              <a:t>手机外壳及屏幕活化首选</a:t>
            </a:r>
            <a:endParaRPr lang="zh-CN" altLang="en-US" b="1"/>
          </a:p>
          <a:p>
            <a:endParaRPr lang="en-US" altLang="zh-CN" b="1"/>
          </a:p>
          <a:p>
            <a:r>
              <a:rPr lang="en-US" altLang="zh-CN" b="1"/>
              <a:t>PCB</a:t>
            </a:r>
            <a:r>
              <a:rPr lang="zh-CN" altLang="en-US" b="1"/>
              <a:t>、</a:t>
            </a:r>
            <a:r>
              <a:rPr lang="en-US" altLang="zh-CN" b="1"/>
              <a:t>FPC</a:t>
            </a:r>
            <a:r>
              <a:rPr lang="zh-CN" altLang="en-US" b="1"/>
              <a:t>表面改性处理</a:t>
            </a:r>
            <a:endParaRPr lang="zh-CN" altLang="en-US" b="1"/>
          </a:p>
        </p:txBody>
      </p:sp>
      <p:pic>
        <p:nvPicPr>
          <p:cNvPr id="7" name="图片 6"/>
          <p:cNvPicPr>
            <a:picLocks noChangeAspect="1"/>
          </p:cNvPicPr>
          <p:nvPr/>
        </p:nvPicPr>
        <p:blipFill>
          <a:blip r:embed="rId2"/>
          <a:stretch>
            <a:fillRect/>
          </a:stretch>
        </p:blipFill>
        <p:spPr>
          <a:xfrm>
            <a:off x="561975" y="2620645"/>
            <a:ext cx="2569210" cy="2994660"/>
          </a:xfrm>
          <a:prstGeom prst="rect">
            <a:avLst/>
          </a:prstGeom>
        </p:spPr>
      </p:pic>
      <p:pic>
        <p:nvPicPr>
          <p:cNvPr id="9" name="图片 8"/>
          <p:cNvPicPr>
            <a:picLocks noChangeAspect="1"/>
          </p:cNvPicPr>
          <p:nvPr/>
        </p:nvPicPr>
        <p:blipFill>
          <a:blip r:embed="rId3"/>
          <a:stretch>
            <a:fillRect/>
          </a:stretch>
        </p:blipFill>
        <p:spPr>
          <a:xfrm>
            <a:off x="7403465" y="1896110"/>
            <a:ext cx="4217035" cy="427672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37682b0668b5369dc67a1d941c3dc588"/>
          <p:cNvPicPr>
            <a:picLocks noChangeAspect="1"/>
          </p:cNvPicPr>
          <p:nvPr/>
        </p:nvPicPr>
        <p:blipFill>
          <a:blip r:embed="rId1"/>
          <a:stretch>
            <a:fillRect/>
          </a:stretch>
        </p:blipFill>
        <p:spPr>
          <a:xfrm>
            <a:off x="0" y="0"/>
            <a:ext cx="12192000" cy="6857365"/>
          </a:xfrm>
          <a:prstGeom prst="rect">
            <a:avLst/>
          </a:prstGeom>
        </p:spPr>
      </p:pic>
      <p:sp>
        <p:nvSpPr>
          <p:cNvPr id="4" name="文本框 3"/>
          <p:cNvSpPr txBox="1"/>
          <p:nvPr/>
        </p:nvSpPr>
        <p:spPr>
          <a:xfrm>
            <a:off x="535940" y="4467860"/>
            <a:ext cx="2155825" cy="1876425"/>
          </a:xfrm>
          <a:prstGeom prst="rect">
            <a:avLst/>
          </a:prstGeom>
          <a:noFill/>
        </p:spPr>
        <p:txBody>
          <a:bodyPr wrap="square" rtlCol="0">
            <a:spAutoFit/>
          </a:bodyPr>
          <a:p>
            <a:pPr algn="l"/>
            <a:r>
              <a:rPr lang="zh-CN" altLang="en-US" b="1">
                <a:latin typeface="标准粗黑" panose="02000503000000000000" charset="-122"/>
                <a:ea typeface="标准粗黑" panose="02000503000000000000" charset="-122"/>
                <a:cs typeface="标准粗黑" panose="02000503000000000000" charset="-122"/>
              </a:rPr>
              <a:t>需求分析</a:t>
            </a:r>
            <a:r>
              <a:rPr lang="en-US" altLang="zh-CN" b="1">
                <a:latin typeface="标准粗黑" panose="02000503000000000000" charset="-122"/>
                <a:ea typeface="标准粗黑" panose="02000503000000000000" charset="-122"/>
                <a:cs typeface="标准粗黑" panose="02000503000000000000" charset="-122"/>
              </a:rPr>
              <a:t>·</a:t>
            </a:r>
            <a:r>
              <a:rPr lang="zh-CN" altLang="en-US" b="1">
                <a:latin typeface="标准粗黑" panose="02000503000000000000" charset="-122"/>
                <a:ea typeface="标准粗黑" panose="02000503000000000000" charset="-122"/>
                <a:cs typeface="标准粗黑" panose="02000503000000000000" charset="-122"/>
              </a:rPr>
              <a:t>方案定制</a:t>
            </a:r>
            <a:endParaRPr lang="zh-CN" altLang="en-US" b="1">
              <a:latin typeface="标准粗黑" panose="02000503000000000000" charset="-122"/>
              <a:ea typeface="标准粗黑" panose="02000503000000000000" charset="-122"/>
              <a:cs typeface="标准粗黑" panose="02000503000000000000" charset="-122"/>
            </a:endParaRPr>
          </a:p>
          <a:p>
            <a:pPr algn="l"/>
            <a:endParaRPr lang="zh-CN" altLang="en-US"/>
          </a:p>
          <a:p>
            <a:pPr algn="l"/>
            <a:r>
              <a:rPr lang="zh-CN" altLang="en-US" sz="1600"/>
              <a:t>深入洞察生物、化学及临床等实验室的精准需求，为科研人员量身定制最具成本效益的专属解决方案。</a:t>
            </a:r>
            <a:endParaRPr lang="zh-CN" altLang="en-US" sz="1600"/>
          </a:p>
        </p:txBody>
      </p:sp>
      <p:sp>
        <p:nvSpPr>
          <p:cNvPr id="5" name="文本框 4"/>
          <p:cNvSpPr txBox="1"/>
          <p:nvPr/>
        </p:nvSpPr>
        <p:spPr>
          <a:xfrm>
            <a:off x="2780030" y="4467860"/>
            <a:ext cx="2155825" cy="1845310"/>
          </a:xfrm>
          <a:prstGeom prst="rect">
            <a:avLst/>
          </a:prstGeom>
          <a:noFill/>
        </p:spPr>
        <p:txBody>
          <a:bodyPr wrap="square" rtlCol="0">
            <a:spAutoFit/>
          </a:bodyPr>
          <a:p>
            <a:pPr algn="l"/>
            <a:r>
              <a:rPr lang="zh-CN" altLang="en-US" b="1">
                <a:latin typeface="标准粗黑" panose="02000503000000000000" charset="-122"/>
                <a:ea typeface="标准粗黑" panose="02000503000000000000" charset="-122"/>
                <a:cs typeface="标准粗黑" panose="02000503000000000000" charset="-122"/>
              </a:rPr>
              <a:t>专业研发</a:t>
            </a:r>
            <a:r>
              <a:rPr lang="en-US" altLang="zh-CN" b="1">
                <a:latin typeface="标准粗黑" panose="02000503000000000000" charset="-122"/>
                <a:ea typeface="标准粗黑" panose="02000503000000000000" charset="-122"/>
                <a:cs typeface="标准粗黑" panose="02000503000000000000" charset="-122"/>
              </a:rPr>
              <a:t>·</a:t>
            </a:r>
            <a:r>
              <a:rPr lang="zh-CN" altLang="en-US" b="1">
                <a:latin typeface="标准粗黑" panose="02000503000000000000" charset="-122"/>
                <a:ea typeface="标准粗黑" panose="02000503000000000000" charset="-122"/>
                <a:cs typeface="标准粗黑" panose="02000503000000000000" charset="-122"/>
              </a:rPr>
              <a:t>品质制造</a:t>
            </a:r>
            <a:endParaRPr lang="zh-CN" altLang="en-US" b="1">
              <a:latin typeface="标准粗黑" panose="02000503000000000000" charset="-122"/>
              <a:ea typeface="标准粗黑" panose="02000503000000000000" charset="-122"/>
              <a:cs typeface="标准粗黑" panose="02000503000000000000" charset="-122"/>
            </a:endParaRPr>
          </a:p>
          <a:p>
            <a:pPr algn="l"/>
            <a:endParaRPr lang="zh-CN" altLang="en-US" sz="1600"/>
          </a:p>
          <a:p>
            <a:pPr algn="l"/>
            <a:r>
              <a:rPr lang="zh-CN" altLang="en-US" sz="1600"/>
              <a:t>依托成熟供应与严谨工艺，将</a:t>
            </a:r>
            <a:r>
              <a:rPr lang="en-US" altLang="zh-CN" sz="1600"/>
              <a:t>“</a:t>
            </a:r>
            <a:r>
              <a:rPr lang="zh-CN" altLang="en-US" sz="1600"/>
              <a:t>简便、耐用、友好</a:t>
            </a:r>
            <a:r>
              <a:rPr lang="en-US" altLang="zh-CN" sz="1600"/>
              <a:t>”</a:t>
            </a:r>
            <a:r>
              <a:rPr lang="zh-CN" altLang="en-US" sz="1600"/>
              <a:t>的核心设计理念完美融入每一台通用实验仪器。</a:t>
            </a:r>
            <a:endParaRPr lang="zh-CN" altLang="en-US" sz="1600"/>
          </a:p>
        </p:txBody>
      </p:sp>
      <p:sp>
        <p:nvSpPr>
          <p:cNvPr id="6" name="文本框 5"/>
          <p:cNvSpPr txBox="1"/>
          <p:nvPr/>
        </p:nvSpPr>
        <p:spPr>
          <a:xfrm>
            <a:off x="5100955" y="4467860"/>
            <a:ext cx="2155825" cy="1876425"/>
          </a:xfrm>
          <a:prstGeom prst="rect">
            <a:avLst/>
          </a:prstGeom>
          <a:noFill/>
        </p:spPr>
        <p:txBody>
          <a:bodyPr wrap="square" rtlCol="0">
            <a:spAutoFit/>
          </a:bodyPr>
          <a:p>
            <a:pPr algn="l"/>
            <a:r>
              <a:rPr lang="zh-CN" altLang="en-US" b="1">
                <a:latin typeface="标准粗黑" panose="02000503000000000000" charset="-122"/>
                <a:ea typeface="标准粗黑" panose="02000503000000000000" charset="-122"/>
                <a:cs typeface="标准粗黑" panose="02000503000000000000" charset="-122"/>
              </a:rPr>
              <a:t>精准销售</a:t>
            </a:r>
            <a:r>
              <a:rPr lang="en-US" altLang="zh-CN" b="1">
                <a:latin typeface="标准粗黑" panose="02000503000000000000" charset="-122"/>
                <a:ea typeface="标准粗黑" panose="02000503000000000000" charset="-122"/>
                <a:cs typeface="标准粗黑" panose="02000503000000000000" charset="-122"/>
              </a:rPr>
              <a:t>·</a:t>
            </a:r>
            <a:r>
              <a:rPr lang="zh-CN" altLang="en-US" b="1">
                <a:latin typeface="标准粗黑" panose="02000503000000000000" charset="-122"/>
                <a:ea typeface="标准粗黑" panose="02000503000000000000" charset="-122"/>
                <a:cs typeface="标准粗黑" panose="02000503000000000000" charset="-122"/>
              </a:rPr>
              <a:t>网络布局</a:t>
            </a:r>
            <a:endParaRPr lang="zh-CN" altLang="en-US" b="1">
              <a:latin typeface="标准粗黑" panose="02000503000000000000" charset="-122"/>
              <a:ea typeface="标准粗黑" panose="02000503000000000000" charset="-122"/>
              <a:cs typeface="标准粗黑" panose="02000503000000000000" charset="-122"/>
            </a:endParaRPr>
          </a:p>
          <a:p>
            <a:pPr algn="l"/>
            <a:endParaRPr lang="zh-CN" altLang="en-US"/>
          </a:p>
          <a:p>
            <a:pPr algn="l"/>
            <a:r>
              <a:rPr lang="zh-CN" altLang="en-US" sz="1600"/>
              <a:t>充分发挥</a:t>
            </a:r>
            <a:r>
              <a:rPr lang="zh-CN" altLang="en-US" sz="1600"/>
              <a:t>集研发、生产、销售、服务为一体的综合优势，立足广州明珠工业园，辐射广阔的行业网络。</a:t>
            </a:r>
            <a:endParaRPr lang="zh-CN" altLang="en-US" sz="1600"/>
          </a:p>
        </p:txBody>
      </p:sp>
      <p:sp>
        <p:nvSpPr>
          <p:cNvPr id="7" name="文本框 6"/>
          <p:cNvSpPr txBox="1"/>
          <p:nvPr/>
        </p:nvSpPr>
        <p:spPr>
          <a:xfrm>
            <a:off x="7355840" y="4467860"/>
            <a:ext cx="2155825" cy="1845310"/>
          </a:xfrm>
          <a:prstGeom prst="rect">
            <a:avLst/>
          </a:prstGeom>
          <a:noFill/>
        </p:spPr>
        <p:txBody>
          <a:bodyPr wrap="square" rtlCol="0">
            <a:spAutoFit/>
          </a:bodyPr>
          <a:p>
            <a:pPr algn="l"/>
            <a:r>
              <a:rPr lang="zh-CN" altLang="en-US" b="1">
                <a:latin typeface="标准粗黑" panose="02000503000000000000" charset="-122"/>
                <a:ea typeface="标准粗黑" panose="02000503000000000000" charset="-122"/>
                <a:cs typeface="标准粗黑" panose="02000503000000000000" charset="-122"/>
              </a:rPr>
              <a:t>专业应用</a:t>
            </a:r>
            <a:r>
              <a:rPr lang="en-US" altLang="zh-CN" b="1">
                <a:latin typeface="标准粗黑" panose="02000503000000000000" charset="-122"/>
                <a:ea typeface="标准粗黑" panose="02000503000000000000" charset="-122"/>
                <a:cs typeface="标准粗黑" panose="02000503000000000000" charset="-122"/>
              </a:rPr>
              <a:t>·</a:t>
            </a:r>
            <a:r>
              <a:rPr lang="zh-CN" altLang="en-US" b="1">
                <a:latin typeface="标准粗黑" panose="02000503000000000000" charset="-122"/>
                <a:ea typeface="标准粗黑" panose="02000503000000000000" charset="-122"/>
                <a:cs typeface="标准粗黑" panose="02000503000000000000" charset="-122"/>
              </a:rPr>
              <a:t>技术支持</a:t>
            </a:r>
            <a:endParaRPr lang="zh-CN" altLang="en-US" b="1">
              <a:latin typeface="标准粗黑" panose="02000503000000000000" charset="-122"/>
              <a:ea typeface="标准粗黑" panose="02000503000000000000" charset="-122"/>
              <a:cs typeface="标准粗黑" panose="02000503000000000000" charset="-122"/>
            </a:endParaRPr>
          </a:p>
          <a:p>
            <a:pPr algn="l"/>
            <a:endParaRPr lang="zh-CN" altLang="en-US" sz="1600"/>
          </a:p>
          <a:p>
            <a:pPr algn="l"/>
            <a:r>
              <a:rPr lang="zh-CN" altLang="en-US" sz="1600"/>
              <a:t>针对高分子材料、医药包装等复杂应用，提供等离子清洗机及烘箱的</a:t>
            </a:r>
            <a:r>
              <a:rPr lang="zh-CN" altLang="en-US" sz="1600"/>
              <a:t>样机试机支持，确保工艺完美落地。</a:t>
            </a:r>
            <a:endParaRPr lang="zh-CN" altLang="en-US" sz="1600"/>
          </a:p>
        </p:txBody>
      </p:sp>
      <p:sp>
        <p:nvSpPr>
          <p:cNvPr id="8" name="文本框 7"/>
          <p:cNvSpPr txBox="1"/>
          <p:nvPr/>
        </p:nvSpPr>
        <p:spPr>
          <a:xfrm>
            <a:off x="9610725" y="4467860"/>
            <a:ext cx="2155825" cy="2122805"/>
          </a:xfrm>
          <a:prstGeom prst="rect">
            <a:avLst/>
          </a:prstGeom>
          <a:noFill/>
        </p:spPr>
        <p:txBody>
          <a:bodyPr wrap="square" rtlCol="0">
            <a:spAutoFit/>
          </a:bodyPr>
          <a:p>
            <a:pPr algn="l"/>
            <a:r>
              <a:rPr lang="zh-CN" altLang="en-US" b="1">
                <a:latin typeface="标准粗黑" panose="02000503000000000000" charset="-122"/>
                <a:ea typeface="标准粗黑" panose="02000503000000000000" charset="-122"/>
                <a:cs typeface="标准粗黑" panose="02000503000000000000" charset="-122"/>
              </a:rPr>
              <a:t>卓越售后</a:t>
            </a:r>
            <a:r>
              <a:rPr lang="en-US" altLang="zh-CN" b="1">
                <a:latin typeface="标准粗黑" panose="02000503000000000000" charset="-122"/>
                <a:ea typeface="标准粗黑" panose="02000503000000000000" charset="-122"/>
                <a:cs typeface="标准粗黑" panose="02000503000000000000" charset="-122"/>
              </a:rPr>
              <a:t>·</a:t>
            </a:r>
            <a:r>
              <a:rPr lang="zh-CN" altLang="en-US" b="1">
                <a:latin typeface="标准粗黑" panose="02000503000000000000" charset="-122"/>
                <a:ea typeface="标准粗黑" panose="02000503000000000000" charset="-122"/>
                <a:cs typeface="标准粗黑" panose="02000503000000000000" charset="-122"/>
              </a:rPr>
              <a:t>持续增值</a:t>
            </a:r>
            <a:endParaRPr lang="zh-CN" altLang="en-US" b="1">
              <a:latin typeface="标准粗黑" panose="02000503000000000000" charset="-122"/>
              <a:ea typeface="标准粗黑" panose="02000503000000000000" charset="-122"/>
              <a:cs typeface="标准粗黑" panose="02000503000000000000" charset="-122"/>
            </a:endParaRPr>
          </a:p>
          <a:p>
            <a:pPr algn="l"/>
            <a:endParaRPr lang="zh-CN" altLang="en-US"/>
          </a:p>
          <a:p>
            <a:pPr algn="l"/>
            <a:r>
              <a:rPr lang="zh-CN" altLang="en-US" sz="1600"/>
              <a:t>建立完善的专属设备售后档案并实现极</a:t>
            </a:r>
            <a:r>
              <a:rPr lang="zh-CN" altLang="en-US" sz="1600"/>
              <a:t>速响应，追求更高安全性与准确度，不断为客户创造更大长远价值。</a:t>
            </a:r>
            <a:endParaRPr lang="zh-CN" altLang="en-US" sz="1600"/>
          </a:p>
        </p:txBody>
      </p:sp>
      <p:pic>
        <p:nvPicPr>
          <p:cNvPr id="11" name="图片 10"/>
          <p:cNvPicPr/>
          <p:nvPr/>
        </p:nvPicPr>
        <p:blipFill>
          <a:blip r:embed="rId2"/>
          <a:srcRect l="3352" t="13231" r="8314" b="21208"/>
          <a:stretch>
            <a:fillRect/>
          </a:stretch>
        </p:blipFill>
        <p:spPr>
          <a:xfrm>
            <a:off x="438150" y="158115"/>
            <a:ext cx="2054225" cy="66865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635"/>
            <a:ext cx="12192000" cy="6858000"/>
          </a:xfrm>
          <a:prstGeom prst="rect">
            <a:avLst/>
          </a:prstGeom>
        </p:spPr>
      </p:pic>
      <p:sp>
        <p:nvSpPr>
          <p:cNvPr id="4" name="圆角矩形 3"/>
          <p:cNvSpPr/>
          <p:nvPr/>
        </p:nvSpPr>
        <p:spPr>
          <a:xfrm>
            <a:off x="4190365" y="4319905"/>
            <a:ext cx="3896360" cy="1696720"/>
          </a:xfrm>
          <a:prstGeom prst="roundRect">
            <a:avLst/>
          </a:prstGeom>
          <a:solidFill>
            <a:srgbClr val="323A45"/>
          </a:solidFill>
          <a:ln w="38100">
            <a:solidFill>
              <a:srgbClr val="FFFFFF"/>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a:solidFill>
                  <a:srgbClr val="F87935"/>
                </a:solidFill>
                <a:effectLst>
                  <a:outerShdw blurRad="50800" dist="38100" dir="2700000" algn="tl" rotWithShape="0">
                    <a:prstClr val="black">
                      <a:alpha val="40000"/>
                    </a:prstClr>
                  </a:outerShdw>
                </a:effectLst>
              </a:rPr>
              <a:t>地址：广州市从化区明珠工业园区工业南路</a:t>
            </a:r>
            <a:endParaRPr lang="zh-CN" altLang="en-US" b="1">
              <a:solidFill>
                <a:srgbClr val="F87935"/>
              </a:solidFill>
              <a:effectLst>
                <a:outerShdw blurRad="50800" dist="38100" dir="2700000" algn="tl" rotWithShape="0">
                  <a:prstClr val="black">
                    <a:alpha val="40000"/>
                  </a:prstClr>
                </a:outerShdw>
              </a:effectLst>
            </a:endParaRPr>
          </a:p>
          <a:p>
            <a:pPr algn="ctr"/>
            <a:r>
              <a:rPr lang="zh-CN" altLang="en-US" b="1">
                <a:solidFill>
                  <a:srgbClr val="F87935"/>
                </a:solidFill>
                <a:effectLst>
                  <a:outerShdw blurRad="50800" dist="38100" dir="2700000" algn="tl" rotWithShape="0">
                    <a:prstClr val="black">
                      <a:alpha val="40000"/>
                    </a:prstClr>
                  </a:outerShdw>
                </a:effectLst>
              </a:rPr>
              <a:t>电话：</a:t>
            </a:r>
            <a:r>
              <a:rPr lang="en-US" altLang="zh-CN" b="1">
                <a:solidFill>
                  <a:srgbClr val="F87935"/>
                </a:solidFill>
                <a:effectLst>
                  <a:outerShdw blurRad="50800" dist="38100" dir="2700000" algn="tl" rotWithShape="0">
                    <a:prstClr val="black">
                      <a:alpha val="40000"/>
                    </a:prstClr>
                  </a:outerShdw>
                </a:effectLst>
              </a:rPr>
              <a:t>020-38843277</a:t>
            </a:r>
            <a:endParaRPr lang="en-US" altLang="zh-CN" b="1">
              <a:solidFill>
                <a:srgbClr val="F87935"/>
              </a:solidFill>
              <a:effectLst>
                <a:outerShdw blurRad="50800" dist="38100" dir="2700000" algn="tl" rotWithShape="0">
                  <a:prstClr val="black">
                    <a:alpha val="40000"/>
                  </a:prstClr>
                </a:outerShdw>
              </a:effectLst>
            </a:endParaRPr>
          </a:p>
          <a:p>
            <a:pPr algn="ctr"/>
            <a:r>
              <a:rPr lang="zh-CN" altLang="en-US" b="1">
                <a:solidFill>
                  <a:srgbClr val="F87935"/>
                </a:solidFill>
                <a:effectLst>
                  <a:outerShdw blurRad="50800" dist="38100" dir="2700000" algn="tl" rotWithShape="0">
                    <a:prstClr val="black">
                      <a:alpha val="40000"/>
                    </a:prstClr>
                  </a:outerShdw>
                </a:effectLst>
              </a:rPr>
              <a:t>邮箱：</a:t>
            </a:r>
            <a:endParaRPr lang="zh-CN" altLang="en-US" b="1">
              <a:solidFill>
                <a:srgbClr val="F87935"/>
              </a:solidFill>
              <a:effectLst>
                <a:outerShdw blurRad="50800" dist="38100" dir="2700000" algn="tl" rotWithShape="0">
                  <a:prstClr val="black">
                    <a:alpha val="40000"/>
                  </a:prstClr>
                </a:outerShdw>
              </a:effectLst>
            </a:endParaRPr>
          </a:p>
          <a:p>
            <a:pPr algn="ctr"/>
            <a:r>
              <a:rPr lang="zh-CN" altLang="en-US" b="1">
                <a:solidFill>
                  <a:srgbClr val="F87935"/>
                </a:solidFill>
                <a:effectLst>
                  <a:outerShdw blurRad="50800" dist="38100" dir="2700000" algn="tl" rotWithShape="0">
                    <a:prstClr val="black">
                      <a:alpha val="40000"/>
                    </a:prstClr>
                  </a:outerShdw>
                </a:effectLst>
              </a:rPr>
              <a:t>网址：</a:t>
            </a:r>
            <a:r>
              <a:rPr lang="en-US" altLang="zh-CN" b="1">
                <a:solidFill>
                  <a:srgbClr val="F87935"/>
                </a:solidFill>
                <a:effectLst>
                  <a:outerShdw blurRad="50800" dist="38100" dir="2700000" algn="tl" rotWithShape="0">
                    <a:prstClr val="black">
                      <a:alpha val="40000"/>
                    </a:prstClr>
                  </a:outerShdw>
                </a:effectLst>
              </a:rPr>
              <a:t>www.essenscien.com</a:t>
            </a:r>
            <a:endParaRPr lang="en-US" altLang="zh-CN" b="1">
              <a:solidFill>
                <a:srgbClr val="F87935"/>
              </a:solidFill>
              <a:effectLst>
                <a:outerShdw blurRad="50800" dist="38100" dir="2700000" algn="tl" rotWithShape="0">
                  <a:prstClr val="black">
                    <a:alpha val="40000"/>
                  </a:prst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78ec27157e4a53426ef28c460b0ab8b9"/>
          <p:cNvPicPr>
            <a:picLocks noChangeAspect="1"/>
          </p:cNvPicPr>
          <p:nvPr/>
        </p:nvPicPr>
        <p:blipFill>
          <a:blip r:embed="rId1"/>
          <a:stretch>
            <a:fillRect/>
          </a:stretch>
        </p:blipFill>
        <p:spPr>
          <a:xfrm>
            <a:off x="0" y="0"/>
            <a:ext cx="12192000" cy="6858000"/>
          </a:xfrm>
          <a:prstGeom prst="rect">
            <a:avLst/>
          </a:prstGeom>
        </p:spPr>
      </p:pic>
      <p:sp>
        <p:nvSpPr>
          <p:cNvPr id="5" name="文本框 4"/>
          <p:cNvSpPr txBox="1"/>
          <p:nvPr/>
        </p:nvSpPr>
        <p:spPr>
          <a:xfrm>
            <a:off x="1751965" y="3429000"/>
            <a:ext cx="1271905" cy="337185"/>
          </a:xfrm>
          <a:prstGeom prst="rect">
            <a:avLst/>
          </a:prstGeom>
          <a:noFill/>
        </p:spPr>
        <p:txBody>
          <a:bodyPr wrap="square" rtlCol="0">
            <a:spAutoFit/>
          </a:bodyPr>
          <a:p>
            <a:r>
              <a:rPr lang="zh-CN" altLang="en-US" sz="1600" b="1">
                <a:solidFill>
                  <a:schemeClr val="bg1"/>
                </a:solidFill>
                <a:latin typeface="标准粗黑" panose="02000503000000000000" charset="-122"/>
                <a:ea typeface="标准粗黑" panose="02000503000000000000" charset="-122"/>
              </a:rPr>
              <a:t>半导体行业</a:t>
            </a:r>
            <a:endParaRPr lang="zh-CN" altLang="en-US" sz="1600" b="1">
              <a:solidFill>
                <a:schemeClr val="bg1"/>
              </a:solidFill>
              <a:latin typeface="标准粗黑" panose="02000503000000000000" charset="-122"/>
              <a:ea typeface="标准粗黑" panose="02000503000000000000" charset="-122"/>
            </a:endParaRPr>
          </a:p>
        </p:txBody>
      </p:sp>
      <p:sp>
        <p:nvSpPr>
          <p:cNvPr id="10" name="文本框 9"/>
          <p:cNvSpPr txBox="1"/>
          <p:nvPr/>
        </p:nvSpPr>
        <p:spPr>
          <a:xfrm>
            <a:off x="986155" y="4000500"/>
            <a:ext cx="1038860" cy="337185"/>
          </a:xfrm>
          <a:prstGeom prst="rect">
            <a:avLst/>
          </a:prstGeom>
          <a:noFill/>
        </p:spPr>
        <p:txBody>
          <a:bodyPr wrap="square" rtlCol="0">
            <a:spAutoFit/>
          </a:bodyPr>
          <a:p>
            <a:r>
              <a:rPr lang="zh-CN" altLang="en-US" sz="1600" b="1">
                <a:solidFill>
                  <a:schemeClr val="bg1"/>
                </a:solidFill>
              </a:rPr>
              <a:t>核心场景：</a:t>
            </a:r>
            <a:endParaRPr lang="zh-CN" altLang="en-US" sz="1600" b="1">
              <a:solidFill>
                <a:schemeClr val="bg1"/>
              </a:solidFill>
            </a:endParaRPr>
          </a:p>
        </p:txBody>
      </p:sp>
      <p:sp>
        <p:nvSpPr>
          <p:cNvPr id="11" name="文本框 10"/>
          <p:cNvSpPr txBox="1"/>
          <p:nvPr/>
        </p:nvSpPr>
        <p:spPr>
          <a:xfrm>
            <a:off x="986155" y="4441825"/>
            <a:ext cx="2614930" cy="337185"/>
          </a:xfrm>
          <a:prstGeom prst="rect">
            <a:avLst/>
          </a:prstGeom>
          <a:noFill/>
        </p:spPr>
        <p:txBody>
          <a:bodyPr wrap="square" rtlCol="0">
            <a:spAutoFit/>
          </a:bodyPr>
          <a:p>
            <a:r>
              <a:rPr lang="zh-CN" altLang="en-US" sz="1600"/>
              <a:t>芯片封装</a:t>
            </a:r>
            <a:r>
              <a:rPr lang="en-US" altLang="zh-CN" sz="1600"/>
              <a:t>/</a:t>
            </a:r>
            <a:r>
              <a:rPr lang="zh-CN" altLang="en-US" sz="1600"/>
              <a:t>无氧控温</a:t>
            </a:r>
            <a:endParaRPr lang="zh-CN" altLang="en-US" sz="1600"/>
          </a:p>
        </p:txBody>
      </p:sp>
      <p:sp>
        <p:nvSpPr>
          <p:cNvPr id="12" name="文本框 11"/>
          <p:cNvSpPr txBox="1"/>
          <p:nvPr/>
        </p:nvSpPr>
        <p:spPr>
          <a:xfrm>
            <a:off x="986155" y="5071745"/>
            <a:ext cx="1038860" cy="337185"/>
          </a:xfrm>
          <a:prstGeom prst="rect">
            <a:avLst/>
          </a:prstGeom>
          <a:noFill/>
        </p:spPr>
        <p:txBody>
          <a:bodyPr wrap="square" rtlCol="0">
            <a:spAutoFit/>
          </a:bodyPr>
          <a:p>
            <a:r>
              <a:rPr lang="zh-CN" altLang="en-US" sz="1600" b="1">
                <a:solidFill>
                  <a:schemeClr val="bg1"/>
                </a:solidFill>
              </a:rPr>
              <a:t>关键价值：</a:t>
            </a:r>
            <a:endParaRPr lang="zh-CN" altLang="en-US" sz="1600" b="1">
              <a:solidFill>
                <a:schemeClr val="bg1"/>
              </a:solidFill>
            </a:endParaRPr>
          </a:p>
        </p:txBody>
      </p:sp>
      <p:sp>
        <p:nvSpPr>
          <p:cNvPr id="13" name="文本框 12"/>
          <p:cNvSpPr txBox="1"/>
          <p:nvPr/>
        </p:nvSpPr>
        <p:spPr>
          <a:xfrm>
            <a:off x="4732655" y="4441825"/>
            <a:ext cx="2614930" cy="337185"/>
          </a:xfrm>
          <a:prstGeom prst="rect">
            <a:avLst/>
          </a:prstGeom>
          <a:noFill/>
        </p:spPr>
        <p:txBody>
          <a:bodyPr wrap="square" rtlCol="0">
            <a:spAutoFit/>
          </a:bodyPr>
          <a:p>
            <a:r>
              <a:rPr lang="zh-CN" altLang="en-US" sz="1600"/>
              <a:t>锂电池极片</a:t>
            </a:r>
            <a:r>
              <a:rPr lang="en-US" altLang="zh-CN" sz="1600"/>
              <a:t>/</a:t>
            </a:r>
            <a:r>
              <a:rPr lang="zh-CN" altLang="en-US" sz="1600"/>
              <a:t>深度真空干燥</a:t>
            </a:r>
            <a:endParaRPr lang="zh-CN" altLang="en-US" sz="1600"/>
          </a:p>
        </p:txBody>
      </p:sp>
      <p:sp>
        <p:nvSpPr>
          <p:cNvPr id="14" name="文本框 13"/>
          <p:cNvSpPr txBox="1"/>
          <p:nvPr/>
        </p:nvSpPr>
        <p:spPr>
          <a:xfrm>
            <a:off x="986155" y="5454650"/>
            <a:ext cx="2865755" cy="583565"/>
          </a:xfrm>
          <a:prstGeom prst="rect">
            <a:avLst/>
          </a:prstGeom>
          <a:noFill/>
        </p:spPr>
        <p:txBody>
          <a:bodyPr wrap="square" rtlCol="0">
            <a:spAutoFit/>
          </a:bodyPr>
          <a:p>
            <a:r>
              <a:rPr lang="zh-CN" altLang="en-US" sz="1600"/>
              <a:t>精准温控环境，杜绝高温制程中的氧化缺陷，良率显著提升。</a:t>
            </a:r>
            <a:endParaRPr lang="zh-CN" altLang="en-US" sz="1600"/>
          </a:p>
        </p:txBody>
      </p:sp>
      <p:sp>
        <p:nvSpPr>
          <p:cNvPr id="15" name="文本框 14"/>
          <p:cNvSpPr txBox="1"/>
          <p:nvPr/>
        </p:nvSpPr>
        <p:spPr>
          <a:xfrm>
            <a:off x="5460365" y="3429000"/>
            <a:ext cx="1271905" cy="337185"/>
          </a:xfrm>
          <a:prstGeom prst="rect">
            <a:avLst/>
          </a:prstGeom>
          <a:noFill/>
        </p:spPr>
        <p:txBody>
          <a:bodyPr wrap="square" rtlCol="0">
            <a:spAutoFit/>
          </a:bodyPr>
          <a:p>
            <a:r>
              <a:rPr lang="zh-CN" altLang="en-US" sz="1600" b="1">
                <a:solidFill>
                  <a:schemeClr val="bg1"/>
                </a:solidFill>
                <a:latin typeface="标准粗黑" panose="02000503000000000000" charset="-122"/>
                <a:ea typeface="标准粗黑" panose="02000503000000000000" charset="-122"/>
              </a:rPr>
              <a:t>新能源行业</a:t>
            </a:r>
            <a:endParaRPr lang="zh-CN" altLang="en-US" sz="1600" b="1">
              <a:solidFill>
                <a:schemeClr val="bg1"/>
              </a:solidFill>
              <a:latin typeface="标准粗黑" panose="02000503000000000000" charset="-122"/>
              <a:ea typeface="标准粗黑" panose="02000503000000000000" charset="-122"/>
            </a:endParaRPr>
          </a:p>
        </p:txBody>
      </p:sp>
      <p:sp>
        <p:nvSpPr>
          <p:cNvPr id="16" name="文本框 15"/>
          <p:cNvSpPr txBox="1"/>
          <p:nvPr/>
        </p:nvSpPr>
        <p:spPr>
          <a:xfrm>
            <a:off x="4732655" y="4000500"/>
            <a:ext cx="1038860" cy="337185"/>
          </a:xfrm>
          <a:prstGeom prst="rect">
            <a:avLst/>
          </a:prstGeom>
          <a:noFill/>
        </p:spPr>
        <p:txBody>
          <a:bodyPr wrap="square" rtlCol="0">
            <a:spAutoFit/>
          </a:bodyPr>
          <a:p>
            <a:r>
              <a:rPr lang="zh-CN" altLang="en-US" sz="1600" b="1">
                <a:solidFill>
                  <a:schemeClr val="bg1"/>
                </a:solidFill>
              </a:rPr>
              <a:t>核心场景：</a:t>
            </a:r>
            <a:endParaRPr lang="zh-CN" altLang="en-US" sz="1600" b="1">
              <a:solidFill>
                <a:schemeClr val="bg1"/>
              </a:solidFill>
            </a:endParaRPr>
          </a:p>
        </p:txBody>
      </p:sp>
      <p:sp>
        <p:nvSpPr>
          <p:cNvPr id="17" name="文本框 16"/>
          <p:cNvSpPr txBox="1"/>
          <p:nvPr/>
        </p:nvSpPr>
        <p:spPr>
          <a:xfrm>
            <a:off x="4732655" y="5071745"/>
            <a:ext cx="1038860" cy="337185"/>
          </a:xfrm>
          <a:prstGeom prst="rect">
            <a:avLst/>
          </a:prstGeom>
          <a:noFill/>
        </p:spPr>
        <p:txBody>
          <a:bodyPr wrap="square" rtlCol="0">
            <a:spAutoFit/>
          </a:bodyPr>
          <a:p>
            <a:r>
              <a:rPr lang="zh-CN" altLang="en-US" sz="1600" b="1">
                <a:solidFill>
                  <a:schemeClr val="bg1"/>
                </a:solidFill>
              </a:rPr>
              <a:t>关键价值：</a:t>
            </a:r>
            <a:endParaRPr lang="zh-CN" altLang="en-US" sz="1600" b="1">
              <a:solidFill>
                <a:schemeClr val="bg1"/>
              </a:solidFill>
            </a:endParaRPr>
          </a:p>
        </p:txBody>
      </p:sp>
      <p:sp>
        <p:nvSpPr>
          <p:cNvPr id="18" name="文本框 17"/>
          <p:cNvSpPr txBox="1"/>
          <p:nvPr/>
        </p:nvSpPr>
        <p:spPr>
          <a:xfrm>
            <a:off x="4732655" y="5454650"/>
            <a:ext cx="2865755" cy="829945"/>
          </a:xfrm>
          <a:prstGeom prst="rect">
            <a:avLst/>
          </a:prstGeom>
          <a:noFill/>
        </p:spPr>
        <p:txBody>
          <a:bodyPr wrap="square" rtlCol="0">
            <a:spAutoFit/>
          </a:bodyPr>
          <a:p>
            <a:r>
              <a:rPr lang="zh-CN" altLang="en-US" sz="1600"/>
              <a:t>极速脱水除气，保障电解液注入纯度，大幅提升电池安全与续航里程。</a:t>
            </a:r>
            <a:endParaRPr lang="zh-CN" altLang="en-US" sz="1600"/>
          </a:p>
        </p:txBody>
      </p:sp>
      <p:sp>
        <p:nvSpPr>
          <p:cNvPr id="19" name="文本框 18"/>
          <p:cNvSpPr txBox="1"/>
          <p:nvPr/>
        </p:nvSpPr>
        <p:spPr>
          <a:xfrm>
            <a:off x="9108440" y="3429000"/>
            <a:ext cx="1452880" cy="337185"/>
          </a:xfrm>
          <a:prstGeom prst="rect">
            <a:avLst/>
          </a:prstGeom>
          <a:noFill/>
        </p:spPr>
        <p:txBody>
          <a:bodyPr wrap="square" rtlCol="0">
            <a:spAutoFit/>
          </a:bodyPr>
          <a:p>
            <a:r>
              <a:rPr lang="zh-CN" altLang="en-US" sz="1600" b="1">
                <a:solidFill>
                  <a:schemeClr val="bg1"/>
                </a:solidFill>
                <a:latin typeface="标准粗黑" panose="02000503000000000000" charset="-122"/>
                <a:ea typeface="标准粗黑" panose="02000503000000000000" charset="-122"/>
              </a:rPr>
              <a:t>生物医药</a:t>
            </a:r>
            <a:r>
              <a:rPr lang="zh-CN" altLang="en-US" sz="1600" b="1">
                <a:solidFill>
                  <a:schemeClr val="bg1"/>
                </a:solidFill>
                <a:latin typeface="标准粗黑" panose="02000503000000000000" charset="-122"/>
                <a:ea typeface="标准粗黑" panose="02000503000000000000" charset="-122"/>
              </a:rPr>
              <a:t>行业</a:t>
            </a:r>
            <a:endParaRPr lang="zh-CN" altLang="en-US" sz="1600" b="1">
              <a:solidFill>
                <a:schemeClr val="bg1"/>
              </a:solidFill>
              <a:latin typeface="标准粗黑" panose="02000503000000000000" charset="-122"/>
              <a:ea typeface="标准粗黑" panose="02000503000000000000" charset="-122"/>
            </a:endParaRPr>
          </a:p>
        </p:txBody>
      </p:sp>
      <p:sp>
        <p:nvSpPr>
          <p:cNvPr id="20" name="文本框 19"/>
          <p:cNvSpPr txBox="1"/>
          <p:nvPr/>
        </p:nvSpPr>
        <p:spPr>
          <a:xfrm>
            <a:off x="8427085" y="4000500"/>
            <a:ext cx="1038860" cy="337185"/>
          </a:xfrm>
          <a:prstGeom prst="rect">
            <a:avLst/>
          </a:prstGeom>
          <a:noFill/>
        </p:spPr>
        <p:txBody>
          <a:bodyPr wrap="square" rtlCol="0">
            <a:spAutoFit/>
          </a:bodyPr>
          <a:p>
            <a:r>
              <a:rPr lang="zh-CN" altLang="en-US" sz="1600" b="1">
                <a:solidFill>
                  <a:schemeClr val="bg1"/>
                </a:solidFill>
              </a:rPr>
              <a:t>核心场景：</a:t>
            </a:r>
            <a:endParaRPr lang="zh-CN" altLang="en-US" sz="1600" b="1">
              <a:solidFill>
                <a:schemeClr val="bg1"/>
              </a:solidFill>
            </a:endParaRPr>
          </a:p>
        </p:txBody>
      </p:sp>
      <p:sp>
        <p:nvSpPr>
          <p:cNvPr id="21" name="文本框 20"/>
          <p:cNvSpPr txBox="1"/>
          <p:nvPr/>
        </p:nvSpPr>
        <p:spPr>
          <a:xfrm>
            <a:off x="8427085" y="5071745"/>
            <a:ext cx="1038860" cy="337185"/>
          </a:xfrm>
          <a:prstGeom prst="rect">
            <a:avLst/>
          </a:prstGeom>
          <a:noFill/>
        </p:spPr>
        <p:txBody>
          <a:bodyPr wrap="square" rtlCol="0">
            <a:spAutoFit/>
          </a:bodyPr>
          <a:p>
            <a:r>
              <a:rPr lang="zh-CN" altLang="en-US" sz="1600" b="1">
                <a:solidFill>
                  <a:schemeClr val="bg1"/>
                </a:solidFill>
              </a:rPr>
              <a:t>关键价值：</a:t>
            </a:r>
            <a:endParaRPr lang="zh-CN" altLang="en-US" sz="1600" b="1">
              <a:solidFill>
                <a:schemeClr val="bg1"/>
              </a:solidFill>
            </a:endParaRPr>
          </a:p>
        </p:txBody>
      </p:sp>
      <p:sp>
        <p:nvSpPr>
          <p:cNvPr id="22" name="文本框 21"/>
          <p:cNvSpPr txBox="1"/>
          <p:nvPr/>
        </p:nvSpPr>
        <p:spPr>
          <a:xfrm>
            <a:off x="8427085" y="4441825"/>
            <a:ext cx="2614930" cy="337185"/>
          </a:xfrm>
          <a:prstGeom prst="rect">
            <a:avLst/>
          </a:prstGeom>
          <a:noFill/>
        </p:spPr>
        <p:txBody>
          <a:bodyPr wrap="square" rtlCol="0">
            <a:spAutoFit/>
          </a:bodyPr>
          <a:p>
            <a:r>
              <a:rPr lang="zh-CN" altLang="en-US" sz="1600"/>
              <a:t>医疗器械</a:t>
            </a:r>
            <a:r>
              <a:rPr lang="en-US" altLang="zh-CN" sz="1600"/>
              <a:t>/</a:t>
            </a:r>
            <a:r>
              <a:rPr lang="zh-CN" altLang="en-US" sz="1600"/>
              <a:t>洁净灭菌</a:t>
            </a:r>
            <a:endParaRPr lang="zh-CN" altLang="en-US" sz="1600"/>
          </a:p>
        </p:txBody>
      </p:sp>
      <p:sp>
        <p:nvSpPr>
          <p:cNvPr id="23" name="文本框 22"/>
          <p:cNvSpPr txBox="1"/>
          <p:nvPr/>
        </p:nvSpPr>
        <p:spPr>
          <a:xfrm>
            <a:off x="8427085" y="5454650"/>
            <a:ext cx="2865755" cy="829945"/>
          </a:xfrm>
          <a:prstGeom prst="rect">
            <a:avLst/>
          </a:prstGeom>
          <a:noFill/>
        </p:spPr>
        <p:txBody>
          <a:bodyPr wrap="square" rtlCol="0">
            <a:spAutoFit/>
          </a:bodyPr>
          <a:p>
            <a:r>
              <a:rPr lang="zh-CN" altLang="en-US" sz="1600"/>
              <a:t>满足严苛实验室洁净度标准，实现无死角、合规化的高效灭菌。</a:t>
            </a:r>
            <a:endParaRPr lang="zh-CN" altLang="en-US" sz="1600"/>
          </a:p>
        </p:txBody>
      </p:sp>
      <p:pic>
        <p:nvPicPr>
          <p:cNvPr id="25" name="图片 24"/>
          <p:cNvPicPr/>
          <p:nvPr/>
        </p:nvPicPr>
        <p:blipFill>
          <a:blip r:embed="rId2"/>
          <a:srcRect l="3352" t="13231" r="8314" b="21208"/>
          <a:stretch>
            <a:fillRect/>
          </a:stretch>
        </p:blipFill>
        <p:spPr>
          <a:xfrm>
            <a:off x="438150" y="80010"/>
            <a:ext cx="2054225" cy="66865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436880" y="1840865"/>
            <a:ext cx="5400040" cy="4331970"/>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1578228" y="827627"/>
            <a:ext cx="3448684"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l"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充氮真空烘箱</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5" name="图片 4" descr="446baee2c3ba496b0c35174f3e33bd0f"/>
          <p:cNvPicPr>
            <a:picLocks noChangeAspect="1"/>
          </p:cNvPicPr>
          <p:nvPr/>
        </p:nvPicPr>
        <p:blipFill>
          <a:blip r:embed="rId1"/>
          <a:stretch>
            <a:fillRect/>
          </a:stretch>
        </p:blipFill>
        <p:spPr>
          <a:xfrm>
            <a:off x="635000" y="2091690"/>
            <a:ext cx="2176780" cy="3601085"/>
          </a:xfrm>
          <a:prstGeom prst="rect">
            <a:avLst/>
          </a:prstGeom>
        </p:spPr>
      </p:pic>
      <p:pic>
        <p:nvPicPr>
          <p:cNvPr id="9" name="图片 8" descr="1515d65847da5432df2c31c936652908"/>
          <p:cNvPicPr>
            <a:picLocks noChangeAspect="1"/>
          </p:cNvPicPr>
          <p:nvPr/>
        </p:nvPicPr>
        <p:blipFill>
          <a:blip r:embed="rId2"/>
          <a:stretch>
            <a:fillRect/>
          </a:stretch>
        </p:blipFill>
        <p:spPr>
          <a:xfrm>
            <a:off x="2972435" y="2148205"/>
            <a:ext cx="2534920" cy="3544570"/>
          </a:xfrm>
          <a:prstGeom prst="rect">
            <a:avLst/>
          </a:prstGeom>
        </p:spPr>
      </p:pic>
      <p:pic>
        <p:nvPicPr>
          <p:cNvPr id="11" name="图片 10"/>
          <p:cNvPicPr/>
          <p:nvPr/>
        </p:nvPicPr>
        <p:blipFill>
          <a:blip r:embed="rId3"/>
          <a:srcRect l="3352" t="13231" r="8314" b="21208"/>
          <a:stretch>
            <a:fillRect/>
          </a:stretch>
        </p:blipFill>
        <p:spPr>
          <a:xfrm>
            <a:off x="438150" y="158115"/>
            <a:ext cx="2054225" cy="668655"/>
          </a:xfrm>
          <a:prstGeom prst="rect">
            <a:avLst/>
          </a:prstGeom>
        </p:spPr>
      </p:pic>
      <p:pic>
        <p:nvPicPr>
          <p:cNvPr id="22" name="图片 21" descr="128b2d53248c807c318f0b6e9b279307"/>
          <p:cNvPicPr>
            <a:picLocks noChangeAspect="1"/>
          </p:cNvPicPr>
          <p:nvPr/>
        </p:nvPicPr>
        <p:blipFill>
          <a:blip r:embed="rId4"/>
          <a:stretch>
            <a:fillRect/>
          </a:stretch>
        </p:blipFill>
        <p:spPr>
          <a:xfrm>
            <a:off x="6790690" y="826770"/>
            <a:ext cx="4891405" cy="534543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436880" y="1840865"/>
            <a:ext cx="5400040" cy="4331970"/>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1578228" y="826992"/>
            <a:ext cx="3448684"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l"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高温烘箱</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pic>
        <p:nvPicPr>
          <p:cNvPr id="2" name="图片 1"/>
          <p:cNvPicPr>
            <a:picLocks noChangeAspect="1"/>
          </p:cNvPicPr>
          <p:nvPr/>
        </p:nvPicPr>
        <p:blipFill>
          <a:blip r:embed="rId2"/>
          <a:stretch>
            <a:fillRect/>
          </a:stretch>
        </p:blipFill>
        <p:spPr>
          <a:xfrm>
            <a:off x="695960" y="2315845"/>
            <a:ext cx="2428240" cy="3574415"/>
          </a:xfrm>
          <a:prstGeom prst="rect">
            <a:avLst/>
          </a:prstGeom>
        </p:spPr>
      </p:pic>
      <p:pic>
        <p:nvPicPr>
          <p:cNvPr id="3" name="图片 2"/>
          <p:cNvPicPr>
            <a:picLocks noChangeAspect="1"/>
          </p:cNvPicPr>
          <p:nvPr/>
        </p:nvPicPr>
        <p:blipFill>
          <a:blip r:embed="rId3"/>
          <a:stretch>
            <a:fillRect/>
          </a:stretch>
        </p:blipFill>
        <p:spPr>
          <a:xfrm>
            <a:off x="3245485" y="2183130"/>
            <a:ext cx="2372995" cy="3702050"/>
          </a:xfrm>
          <a:prstGeom prst="rect">
            <a:avLst/>
          </a:prstGeom>
        </p:spPr>
      </p:pic>
      <p:pic>
        <p:nvPicPr>
          <p:cNvPr id="4" name="图片 3" descr="6232bcc9788f8ee5a04c7c381ae20abb"/>
          <p:cNvPicPr>
            <a:picLocks noChangeAspect="1"/>
          </p:cNvPicPr>
          <p:nvPr/>
        </p:nvPicPr>
        <p:blipFill>
          <a:blip r:embed="rId4"/>
          <a:stretch>
            <a:fillRect/>
          </a:stretch>
        </p:blipFill>
        <p:spPr>
          <a:xfrm>
            <a:off x="6663055" y="665480"/>
            <a:ext cx="4847590" cy="550735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436880" y="1840865"/>
            <a:ext cx="4658360" cy="4331970"/>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1014730" y="827405"/>
            <a:ext cx="3629660"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l"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真空鼓风充氮烘箱</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pic>
        <p:nvPicPr>
          <p:cNvPr id="2" name="图片 1"/>
          <p:cNvPicPr>
            <a:picLocks noChangeAspect="1"/>
          </p:cNvPicPr>
          <p:nvPr/>
        </p:nvPicPr>
        <p:blipFill>
          <a:blip r:embed="rId2"/>
          <a:stretch>
            <a:fillRect/>
          </a:stretch>
        </p:blipFill>
        <p:spPr>
          <a:xfrm>
            <a:off x="1181735" y="1917700"/>
            <a:ext cx="2915920" cy="4232910"/>
          </a:xfrm>
          <a:prstGeom prst="rect">
            <a:avLst/>
          </a:prstGeom>
        </p:spPr>
      </p:pic>
      <p:pic>
        <p:nvPicPr>
          <p:cNvPr id="7" name="图片 6"/>
          <p:cNvPicPr>
            <a:picLocks noChangeAspect="1"/>
          </p:cNvPicPr>
          <p:nvPr/>
        </p:nvPicPr>
        <p:blipFill>
          <a:blip r:embed="rId3"/>
          <a:stretch>
            <a:fillRect/>
          </a:stretch>
        </p:blipFill>
        <p:spPr>
          <a:xfrm>
            <a:off x="5582920" y="907415"/>
            <a:ext cx="6309360" cy="526542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436880" y="1840865"/>
            <a:ext cx="4638675" cy="4331970"/>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902588" y="827627"/>
            <a:ext cx="3448684" cy="846455"/>
          </a:xfrm>
          <a:prstGeom prst="rect">
            <a:avLst/>
          </a:prstGeom>
          <a:noFill/>
          <a:ln w="0" cap="flat">
            <a:noFill/>
            <a:prstDash val="solid"/>
            <a:miter lim="0"/>
          </a:ln>
        </p:spPr>
        <p:txBody>
          <a:bodyPr vert="horz" wrap="square" lIns="0" tIns="0" rIns="0" bIns="0"/>
          <a:lstStyle/>
          <a:p>
            <a:pPr algn="ctr"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ctr"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真空烘箱</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pic>
        <p:nvPicPr>
          <p:cNvPr id="2" name="图片 1"/>
          <p:cNvPicPr>
            <a:picLocks noChangeAspect="1"/>
          </p:cNvPicPr>
          <p:nvPr/>
        </p:nvPicPr>
        <p:blipFill>
          <a:blip r:embed="rId2"/>
          <a:stretch>
            <a:fillRect/>
          </a:stretch>
        </p:blipFill>
        <p:spPr>
          <a:xfrm>
            <a:off x="549910" y="2642235"/>
            <a:ext cx="1957070" cy="3146425"/>
          </a:xfrm>
          <a:prstGeom prst="rect">
            <a:avLst/>
          </a:prstGeom>
        </p:spPr>
      </p:pic>
      <p:pic>
        <p:nvPicPr>
          <p:cNvPr id="3" name="图片 2"/>
          <p:cNvPicPr>
            <a:picLocks noChangeAspect="1"/>
          </p:cNvPicPr>
          <p:nvPr/>
        </p:nvPicPr>
        <p:blipFill>
          <a:blip r:embed="rId3"/>
          <a:stretch>
            <a:fillRect/>
          </a:stretch>
        </p:blipFill>
        <p:spPr>
          <a:xfrm>
            <a:off x="2907665" y="2342515"/>
            <a:ext cx="2049780" cy="3445510"/>
          </a:xfrm>
          <a:prstGeom prst="rect">
            <a:avLst/>
          </a:prstGeom>
        </p:spPr>
      </p:pic>
      <p:pic>
        <p:nvPicPr>
          <p:cNvPr id="4" name="图片 3"/>
          <p:cNvPicPr>
            <a:picLocks noChangeAspect="1"/>
          </p:cNvPicPr>
          <p:nvPr/>
        </p:nvPicPr>
        <p:blipFill>
          <a:blip r:embed="rId4"/>
          <a:stretch>
            <a:fillRect/>
          </a:stretch>
        </p:blipFill>
        <p:spPr>
          <a:xfrm>
            <a:off x="5782945" y="1212215"/>
            <a:ext cx="6091555" cy="496062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436880" y="1840865"/>
            <a:ext cx="6274435" cy="4331970"/>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1850643" y="827627"/>
            <a:ext cx="3448684" cy="846455"/>
          </a:xfrm>
          <a:prstGeom prst="rect">
            <a:avLst/>
          </a:prstGeom>
          <a:noFill/>
          <a:ln w="0" cap="flat">
            <a:noFill/>
            <a:prstDash val="solid"/>
            <a:miter lim="0"/>
          </a:ln>
        </p:spPr>
        <p:txBody>
          <a:bodyPr vert="horz" wrap="square" lIns="0" tIns="0" rIns="0" bIns="0"/>
          <a:lstStyle/>
          <a:p>
            <a:pPr algn="ctr"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ctr"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无氧化烘箱</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pic>
        <p:nvPicPr>
          <p:cNvPr id="3" name="图片 2"/>
          <p:cNvPicPr>
            <a:picLocks noChangeAspect="1"/>
          </p:cNvPicPr>
          <p:nvPr/>
        </p:nvPicPr>
        <p:blipFill>
          <a:blip r:embed="rId2"/>
          <a:stretch>
            <a:fillRect/>
          </a:stretch>
        </p:blipFill>
        <p:spPr>
          <a:xfrm>
            <a:off x="650875" y="2599690"/>
            <a:ext cx="5830570" cy="3211830"/>
          </a:xfrm>
          <a:prstGeom prst="rect">
            <a:avLst/>
          </a:prstGeom>
        </p:spPr>
      </p:pic>
      <p:pic>
        <p:nvPicPr>
          <p:cNvPr id="4" name="图片 3"/>
          <p:cNvPicPr>
            <a:picLocks noChangeAspect="1"/>
          </p:cNvPicPr>
          <p:nvPr/>
        </p:nvPicPr>
        <p:blipFill>
          <a:blip r:embed="rId3"/>
          <a:stretch>
            <a:fillRect/>
          </a:stretch>
        </p:blipFill>
        <p:spPr>
          <a:xfrm>
            <a:off x="7504430" y="876935"/>
            <a:ext cx="3954780" cy="52959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 186"/>
          <p:cNvSpPr/>
          <p:nvPr/>
        </p:nvSpPr>
        <p:spPr>
          <a:xfrm>
            <a:off x="0" y="0"/>
            <a:ext cx="12192000" cy="6858000"/>
          </a:xfrm>
          <a:prstGeom prst="rect">
            <a:avLst/>
          </a:prstGeom>
          <a:solidFill>
            <a:schemeClr val="accent2">
              <a:lumMod val="20000"/>
              <a:lumOff val="80000"/>
            </a:schemeClr>
          </a:solidFill>
          <a:ln w="0" cap="flat">
            <a:solidFill>
              <a:srgbClr val="313B47"/>
            </a:solidFill>
            <a:prstDash val="solid"/>
            <a:miter lim="0"/>
          </a:ln>
        </p:spPr>
        <p:txBody>
          <a:bodyPr rtlCol="0"/>
          <a:lstStyle/>
          <a:p>
            <a:pPr algn="ctr"/>
            <a:endParaRPr lang="zh-CN" altLang="en-US"/>
          </a:p>
        </p:txBody>
      </p:sp>
      <p:grpSp>
        <p:nvGrpSpPr>
          <p:cNvPr id="8" name="group 8"/>
          <p:cNvGrpSpPr/>
          <p:nvPr/>
        </p:nvGrpSpPr>
        <p:grpSpPr>
          <a:xfrm rot="21600000">
            <a:off x="575310" y="1840865"/>
            <a:ext cx="5400040" cy="4331970"/>
            <a:chOff x="0" y="-50800"/>
            <a:chExt cx="2793365" cy="3975099"/>
          </a:xfrm>
        </p:grpSpPr>
        <p:sp>
          <p:nvSpPr>
            <p:cNvPr id="204" name="rect 204"/>
            <p:cNvSpPr/>
            <p:nvPr/>
          </p:nvSpPr>
          <p:spPr>
            <a:xfrm>
              <a:off x="0" y="0"/>
              <a:ext cx="2792945" cy="3924299"/>
            </a:xfrm>
            <a:prstGeom prst="rect">
              <a:avLst/>
            </a:prstGeom>
            <a:solidFill>
              <a:srgbClr val="FFFFFF">
                <a:alpha val="100000"/>
              </a:srgbClr>
            </a:solidFill>
            <a:ln w="0" cap="flat">
              <a:noFill/>
              <a:prstDash val="solid"/>
              <a:miter lim="0"/>
            </a:ln>
          </p:spPr>
          <p:txBody>
            <a:bodyPr rtlCol="0"/>
            <a:lstStyle/>
            <a:p>
              <a:pPr algn="ctr"/>
              <a:endParaRPr lang="zh-CN" altLang="en-US"/>
            </a:p>
          </p:txBody>
        </p:sp>
        <p:sp>
          <p:nvSpPr>
            <p:cNvPr id="212" name="path 212"/>
            <p:cNvSpPr/>
            <p:nvPr/>
          </p:nvSpPr>
          <p:spPr>
            <a:xfrm>
              <a:off x="635" y="-50800"/>
              <a:ext cx="2792730" cy="76200"/>
            </a:xfrm>
            <a:custGeom>
              <a:avLst/>
              <a:gdLst/>
              <a:ahLst/>
              <a:cxnLst/>
              <a:rect l="0" t="0" r="0" b="0"/>
              <a:pathLst>
                <a:path w="4398" h="40">
                  <a:moveTo>
                    <a:pt x="0" y="20"/>
                  </a:moveTo>
                  <a:lnTo>
                    <a:pt x="4398" y="20"/>
                  </a:lnTo>
                </a:path>
              </a:pathLst>
            </a:custGeom>
            <a:solidFill>
              <a:srgbClr val="F87935"/>
            </a:solidFill>
            <a:ln w="25400" cap="flat">
              <a:solidFill>
                <a:srgbClr val="F87935"/>
              </a:solidFill>
              <a:prstDash val="solid"/>
              <a:miter lim="400000"/>
            </a:ln>
          </p:spPr>
          <p:txBody>
            <a:bodyPr rtlCol="0"/>
            <a:lstStyle/>
            <a:p>
              <a:pPr algn="ctr"/>
              <a:endParaRPr lang="zh-CN" altLang="en-US"/>
            </a:p>
          </p:txBody>
        </p:sp>
      </p:grpSp>
      <p:sp>
        <p:nvSpPr>
          <p:cNvPr id="220" name="textbox 220"/>
          <p:cNvSpPr/>
          <p:nvPr/>
        </p:nvSpPr>
        <p:spPr>
          <a:xfrm>
            <a:off x="1412493" y="827627"/>
            <a:ext cx="3448684" cy="846455"/>
          </a:xfrm>
          <a:prstGeom prst="rect">
            <a:avLst/>
          </a:prstGeom>
          <a:noFill/>
          <a:ln w="0" cap="flat">
            <a:noFill/>
            <a:prstDash val="solid"/>
            <a:miter lim="0"/>
          </a:ln>
        </p:spPr>
        <p:txBody>
          <a:bodyPr vert="horz" wrap="square" lIns="0" tIns="0" rIns="0" bIns="0"/>
          <a:lstStyle/>
          <a:p>
            <a:pPr algn="l" rtl="0" eaLnBrk="0">
              <a:lnSpc>
                <a:spcPct val="155000"/>
              </a:lnSpc>
            </a:pPr>
            <a:endParaRPr sz="1000" dirty="0">
              <a:solidFill>
                <a:srgbClr val="F87935"/>
              </a:solidFill>
              <a:effectLst>
                <a:reflection blurRad="6350" stA="60000" endA="900" endPos="58000" dir="5400000" sy="-100000" algn="bl" rotWithShape="0"/>
              </a:effectLst>
              <a:latin typeface="Arial" panose="020B0604020202020204"/>
              <a:ea typeface="Arial" panose="020B0604020202020204"/>
              <a:cs typeface="Arial" panose="020B0604020202020204"/>
            </a:endParaRPr>
          </a:p>
          <a:p>
            <a:pPr marL="12700" algn="ctr" rtl="0" eaLnBrk="0">
              <a:lnSpc>
                <a:spcPct val="86000"/>
              </a:lnSpc>
              <a:spcBef>
                <a:spcPts val="5"/>
              </a:spcBef>
            </a:pPr>
            <a:r>
              <a:rPr lang="zh-CN" altLang="en-US"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洁净烘箱</a:t>
            </a:r>
            <a:r>
              <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rPr>
              <a:t>    </a:t>
            </a:r>
            <a:endParaRPr sz="3500" b="1" kern="0" spc="0" dirty="0">
              <a:solidFill>
                <a:srgbClr val="F87935">
                  <a:alpha val="100000"/>
                </a:srgbClr>
              </a:solidFill>
              <a:effectLst>
                <a:reflection blurRad="6350" stA="60000" endA="900" endPos="58000" dir="5400000" sy="-100000" algn="bl" rotWithShape="0"/>
              </a:effectLst>
              <a:latin typeface="微软雅黑" panose="020B0503020204020204" charset="-122"/>
              <a:ea typeface="微软雅黑" panose="020B0503020204020204" charset="-122"/>
              <a:cs typeface="微软雅黑" panose="020B0503020204020204" charset="-122"/>
            </a:endParaRPr>
          </a:p>
        </p:txBody>
      </p:sp>
      <p:sp>
        <p:nvSpPr>
          <p:cNvPr id="226" name="path 226"/>
          <p:cNvSpPr/>
          <p:nvPr/>
        </p:nvSpPr>
        <p:spPr>
          <a:xfrm>
            <a:off x="317500" y="6395085"/>
            <a:ext cx="11557000" cy="164465"/>
          </a:xfrm>
          <a:custGeom>
            <a:avLst/>
            <a:gdLst/>
            <a:ahLst/>
            <a:cxnLst/>
            <a:rect l="0" t="0" r="0" b="0"/>
            <a:pathLst>
              <a:path w="18200" h="20">
                <a:moveTo>
                  <a:pt x="0" y="10"/>
                </a:moveTo>
                <a:lnTo>
                  <a:pt x="18200" y="10"/>
                </a:lnTo>
              </a:path>
            </a:pathLst>
          </a:custGeom>
          <a:solidFill>
            <a:srgbClr val="F87935"/>
          </a:solidFill>
          <a:ln w="19050" cap="flat">
            <a:solidFill>
              <a:srgbClr val="F87935"/>
            </a:solidFill>
            <a:prstDash val="solid"/>
            <a:miter lim="400000"/>
          </a:ln>
        </p:spPr>
        <p:txBody>
          <a:bodyPr rtlCol="0"/>
          <a:lstStyle/>
          <a:p>
            <a:pPr algn="ctr"/>
            <a:endParaRPr lang="zh-CN" altLang="en-US">
              <a:solidFill>
                <a:srgbClr val="F87935"/>
              </a:solidFill>
            </a:endParaRPr>
          </a:p>
        </p:txBody>
      </p:sp>
      <p:pic>
        <p:nvPicPr>
          <p:cNvPr id="11" name="图片 10"/>
          <p:cNvPicPr/>
          <p:nvPr/>
        </p:nvPicPr>
        <p:blipFill>
          <a:blip r:embed="rId1"/>
          <a:srcRect l="3352" t="13231" r="8314" b="21208"/>
          <a:stretch>
            <a:fillRect/>
          </a:stretch>
        </p:blipFill>
        <p:spPr>
          <a:xfrm>
            <a:off x="438150" y="158115"/>
            <a:ext cx="2054225" cy="668655"/>
          </a:xfrm>
          <a:prstGeom prst="rect">
            <a:avLst/>
          </a:prstGeom>
        </p:spPr>
      </p:pic>
      <p:pic>
        <p:nvPicPr>
          <p:cNvPr id="2" name="图片 1"/>
          <p:cNvPicPr>
            <a:picLocks noChangeAspect="1"/>
          </p:cNvPicPr>
          <p:nvPr/>
        </p:nvPicPr>
        <p:blipFill>
          <a:blip r:embed="rId2"/>
          <a:stretch>
            <a:fillRect/>
          </a:stretch>
        </p:blipFill>
        <p:spPr>
          <a:xfrm>
            <a:off x="939165" y="2135505"/>
            <a:ext cx="2067560" cy="3596640"/>
          </a:xfrm>
          <a:prstGeom prst="rect">
            <a:avLst/>
          </a:prstGeom>
        </p:spPr>
      </p:pic>
      <p:pic>
        <p:nvPicPr>
          <p:cNvPr id="3" name="图片 2"/>
          <p:cNvPicPr>
            <a:picLocks noChangeAspect="1"/>
          </p:cNvPicPr>
          <p:nvPr/>
        </p:nvPicPr>
        <p:blipFill>
          <a:blip r:embed="rId3"/>
          <a:stretch>
            <a:fillRect/>
          </a:stretch>
        </p:blipFill>
        <p:spPr>
          <a:xfrm>
            <a:off x="3527425" y="2342515"/>
            <a:ext cx="2131695" cy="3383915"/>
          </a:xfrm>
          <a:prstGeom prst="rect">
            <a:avLst/>
          </a:prstGeom>
        </p:spPr>
      </p:pic>
      <p:pic>
        <p:nvPicPr>
          <p:cNvPr id="4" name="图片 3"/>
          <p:cNvPicPr>
            <a:picLocks noChangeAspect="1"/>
          </p:cNvPicPr>
          <p:nvPr/>
        </p:nvPicPr>
        <p:blipFill>
          <a:blip r:embed="rId4"/>
          <a:stretch>
            <a:fillRect/>
          </a:stretch>
        </p:blipFill>
        <p:spPr>
          <a:xfrm>
            <a:off x="7145020" y="884555"/>
            <a:ext cx="4282440" cy="5288280"/>
          </a:xfrm>
          <a:prstGeom prst="rect">
            <a:avLst/>
          </a:prstGeom>
        </p:spPr>
      </p:pic>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6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5.xml><?xml version="1.0" encoding="utf-8"?>
<p:tagLst xmlns:p="http://schemas.openxmlformats.org/presentationml/2006/main">
  <p:tag name="resource_record_key" val="{&quot;10&quot;:[4520023,21600115,20288394,21542119,50025907,50029073]}"/>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1797</Words>
  <Application>WPS 演示</Application>
  <PresentationFormat>宽屏</PresentationFormat>
  <Paragraphs>193</Paragraphs>
  <Slides>28</Slides>
  <Notes>4</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28</vt:i4>
      </vt:variant>
    </vt:vector>
  </HeadingPairs>
  <TitlesOfParts>
    <vt:vector size="39" baseType="lpstr">
      <vt:lpstr>Arial</vt:lpstr>
      <vt:lpstr>宋体</vt:lpstr>
      <vt:lpstr>Wingdings</vt:lpstr>
      <vt:lpstr>Wingdings</vt:lpstr>
      <vt:lpstr>微软雅黑</vt:lpstr>
      <vt:lpstr>Arial Unicode MS</vt:lpstr>
      <vt:lpstr>Calibri</vt:lpstr>
      <vt:lpstr>Arial</vt:lpstr>
      <vt:lpstr>标准粗黑</vt:lpstr>
      <vt:lpstr>Calibri</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微壳</cp:lastModifiedBy>
  <cp:revision>508</cp:revision>
  <dcterms:created xsi:type="dcterms:W3CDTF">2019-06-19T02:08:00Z</dcterms:created>
  <dcterms:modified xsi:type="dcterms:W3CDTF">2026-04-01T09:26:26Z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2052-12.1.0.25225</vt:lpwstr>
  </property>
  <property fmtid="{D5CDD505-2E9C-101B-9397-08002B2CF9AE}" pid="3" name="ICV">
    <vt:lpwstr>44E0F43F5EB04C7FACBEEAD9A282F2B3_13</vt:lpwstr>
  </property>
</Properties>
</file>